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33"/>
  </p:notesMasterIdLst>
  <p:sldIdLst>
    <p:sldId id="304" r:id="rId2"/>
    <p:sldId id="256" r:id="rId3"/>
    <p:sldId id="258" r:id="rId4"/>
    <p:sldId id="259" r:id="rId5"/>
    <p:sldId id="260" r:id="rId6"/>
    <p:sldId id="262" r:id="rId7"/>
    <p:sldId id="263" r:id="rId8"/>
    <p:sldId id="264" r:id="rId9"/>
    <p:sldId id="267" r:id="rId10"/>
    <p:sldId id="278" r:id="rId11"/>
    <p:sldId id="280" r:id="rId12"/>
    <p:sldId id="282" r:id="rId13"/>
    <p:sldId id="266" r:id="rId14"/>
    <p:sldId id="286" r:id="rId15"/>
    <p:sldId id="287" r:id="rId16"/>
    <p:sldId id="288" r:id="rId17"/>
    <p:sldId id="289" r:id="rId18"/>
    <p:sldId id="290" r:id="rId19"/>
    <p:sldId id="271" r:id="rId20"/>
    <p:sldId id="293" r:id="rId21"/>
    <p:sldId id="292" r:id="rId22"/>
    <p:sldId id="294" r:id="rId23"/>
    <p:sldId id="298" r:id="rId24"/>
    <p:sldId id="295" r:id="rId25"/>
    <p:sldId id="296" r:id="rId26"/>
    <p:sldId id="270" r:id="rId27"/>
    <p:sldId id="297" r:id="rId28"/>
    <p:sldId id="276" r:id="rId29"/>
    <p:sldId id="303" r:id="rId30"/>
    <p:sldId id="269" r:id="rId31"/>
    <p:sldId id="284" r:id="rId32"/>
  </p:sldIdLst>
  <p:sldSz cx="10691813" cy="7559675"/>
  <p:notesSz cx="6858000" cy="9144000"/>
  <p:defaultTextStyle>
    <a:defPPr>
      <a:defRPr lang="en-US"/>
    </a:defPPr>
    <a:lvl1pPr marL="0" algn="l" defTabSz="995507" rtl="0" eaLnBrk="1" latinLnBrk="0" hangingPunct="1">
      <a:defRPr sz="1960" kern="1200">
        <a:solidFill>
          <a:schemeClr val="tx1"/>
        </a:solidFill>
        <a:latin typeface="+mn-lt"/>
        <a:ea typeface="+mn-ea"/>
        <a:cs typeface="+mn-cs"/>
      </a:defRPr>
    </a:lvl1pPr>
    <a:lvl2pPr marL="497754" algn="l" defTabSz="995507" rtl="0" eaLnBrk="1" latinLnBrk="0" hangingPunct="1">
      <a:defRPr sz="1960" kern="1200">
        <a:solidFill>
          <a:schemeClr val="tx1"/>
        </a:solidFill>
        <a:latin typeface="+mn-lt"/>
        <a:ea typeface="+mn-ea"/>
        <a:cs typeface="+mn-cs"/>
      </a:defRPr>
    </a:lvl2pPr>
    <a:lvl3pPr marL="995507" algn="l" defTabSz="995507" rtl="0" eaLnBrk="1" latinLnBrk="0" hangingPunct="1">
      <a:defRPr sz="1960" kern="1200">
        <a:solidFill>
          <a:schemeClr val="tx1"/>
        </a:solidFill>
        <a:latin typeface="+mn-lt"/>
        <a:ea typeface="+mn-ea"/>
        <a:cs typeface="+mn-cs"/>
      </a:defRPr>
    </a:lvl3pPr>
    <a:lvl4pPr marL="1493261" algn="l" defTabSz="995507" rtl="0" eaLnBrk="1" latinLnBrk="0" hangingPunct="1">
      <a:defRPr sz="1960" kern="1200">
        <a:solidFill>
          <a:schemeClr val="tx1"/>
        </a:solidFill>
        <a:latin typeface="+mn-lt"/>
        <a:ea typeface="+mn-ea"/>
        <a:cs typeface="+mn-cs"/>
      </a:defRPr>
    </a:lvl4pPr>
    <a:lvl5pPr marL="1991015" algn="l" defTabSz="995507" rtl="0" eaLnBrk="1" latinLnBrk="0" hangingPunct="1">
      <a:defRPr sz="1960" kern="1200">
        <a:solidFill>
          <a:schemeClr val="tx1"/>
        </a:solidFill>
        <a:latin typeface="+mn-lt"/>
        <a:ea typeface="+mn-ea"/>
        <a:cs typeface="+mn-cs"/>
      </a:defRPr>
    </a:lvl5pPr>
    <a:lvl6pPr marL="2488768" algn="l" defTabSz="995507" rtl="0" eaLnBrk="1" latinLnBrk="0" hangingPunct="1">
      <a:defRPr sz="1960" kern="1200">
        <a:solidFill>
          <a:schemeClr val="tx1"/>
        </a:solidFill>
        <a:latin typeface="+mn-lt"/>
        <a:ea typeface="+mn-ea"/>
        <a:cs typeface="+mn-cs"/>
      </a:defRPr>
    </a:lvl6pPr>
    <a:lvl7pPr marL="2986522" algn="l" defTabSz="995507" rtl="0" eaLnBrk="1" latinLnBrk="0" hangingPunct="1">
      <a:defRPr sz="1960" kern="1200">
        <a:solidFill>
          <a:schemeClr val="tx1"/>
        </a:solidFill>
        <a:latin typeface="+mn-lt"/>
        <a:ea typeface="+mn-ea"/>
        <a:cs typeface="+mn-cs"/>
      </a:defRPr>
    </a:lvl7pPr>
    <a:lvl8pPr marL="3484275" algn="l" defTabSz="995507" rtl="0" eaLnBrk="1" latinLnBrk="0" hangingPunct="1">
      <a:defRPr sz="1960" kern="1200">
        <a:solidFill>
          <a:schemeClr val="tx1"/>
        </a:solidFill>
        <a:latin typeface="+mn-lt"/>
        <a:ea typeface="+mn-ea"/>
        <a:cs typeface="+mn-cs"/>
      </a:defRPr>
    </a:lvl8pPr>
    <a:lvl9pPr marL="3982029" algn="l" defTabSz="995507" rtl="0" eaLnBrk="1" latinLnBrk="0" hangingPunct="1">
      <a:defRPr sz="196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23A273-C7FC-4BCA-9E81-349C5EB4AAC6}" v="731" dt="2019-10-29T00:40:04.7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50"/>
    <p:restoredTop sz="94648"/>
  </p:normalViewPr>
  <p:slideViewPr>
    <p:cSldViewPr snapToGrid="0" snapToObjects="1">
      <p:cViewPr varScale="1">
        <p:scale>
          <a:sx n="67" d="100"/>
          <a:sy n="67" d="100"/>
        </p:scale>
        <p:origin x="165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4C657C-8029-4B3E-9547-1138450CD78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AU"/>
        </a:p>
      </dgm:t>
    </dgm:pt>
    <dgm:pt modelId="{A3008631-A744-436B-B1EF-8188BE4551CA}">
      <dgm:prSet phldrT="[Text]"/>
      <dgm:spPr/>
      <dgm:t>
        <a:bodyPr/>
        <a:lstStyle/>
        <a:p>
          <a:r>
            <a:rPr lang="en-AU" dirty="0"/>
            <a:t>Reason (rationalism)</a:t>
          </a:r>
        </a:p>
      </dgm:t>
    </dgm:pt>
    <dgm:pt modelId="{CFD0BED9-D212-4CEA-8D6E-3DF46526A667}" type="parTrans" cxnId="{C6DFAA83-1881-480F-BFBD-B637A9737723}">
      <dgm:prSet/>
      <dgm:spPr/>
      <dgm:t>
        <a:bodyPr/>
        <a:lstStyle/>
        <a:p>
          <a:endParaRPr lang="en-AU"/>
        </a:p>
      </dgm:t>
    </dgm:pt>
    <dgm:pt modelId="{6B41489A-0147-4604-AF5D-AB8D2C7D779F}" type="sibTrans" cxnId="{C6DFAA83-1881-480F-BFBD-B637A9737723}">
      <dgm:prSet/>
      <dgm:spPr/>
      <dgm:t>
        <a:bodyPr/>
        <a:lstStyle/>
        <a:p>
          <a:endParaRPr lang="en-AU"/>
        </a:p>
      </dgm:t>
    </dgm:pt>
    <dgm:pt modelId="{7EABB3BC-B1D4-4AA0-8449-FA52A4741C52}">
      <dgm:prSet phldrT="[Text]"/>
      <dgm:spPr/>
      <dgm:t>
        <a:bodyPr/>
        <a:lstStyle/>
        <a:p>
          <a:r>
            <a:rPr lang="en-AU" dirty="0"/>
            <a:t>Sense perception (empiricism)</a:t>
          </a:r>
        </a:p>
      </dgm:t>
    </dgm:pt>
    <dgm:pt modelId="{A39F8BBB-E7DE-4DEC-BEC6-6100FB934F79}" type="parTrans" cxnId="{8FBA5231-62D3-4DD8-9D61-EC071FA5ADF8}">
      <dgm:prSet/>
      <dgm:spPr/>
      <dgm:t>
        <a:bodyPr/>
        <a:lstStyle/>
        <a:p>
          <a:endParaRPr lang="en-AU"/>
        </a:p>
      </dgm:t>
    </dgm:pt>
    <dgm:pt modelId="{F9E52A8F-DF6C-4D7E-BFE4-185FAC49743B}" type="sibTrans" cxnId="{8FBA5231-62D3-4DD8-9D61-EC071FA5ADF8}">
      <dgm:prSet/>
      <dgm:spPr/>
      <dgm:t>
        <a:bodyPr/>
        <a:lstStyle/>
        <a:p>
          <a:endParaRPr lang="en-AU"/>
        </a:p>
      </dgm:t>
    </dgm:pt>
    <dgm:pt modelId="{9106FE2C-17D4-4330-B5B4-6729BF41B99D}">
      <dgm:prSet phldrT="[Text]"/>
      <dgm:spPr/>
      <dgm:t>
        <a:bodyPr/>
        <a:lstStyle/>
        <a:p>
          <a:r>
            <a:rPr lang="en-AU" dirty="0"/>
            <a:t>Emotion</a:t>
          </a:r>
        </a:p>
      </dgm:t>
    </dgm:pt>
    <dgm:pt modelId="{015BE258-9A8C-4993-8382-384AB1E8427B}" type="parTrans" cxnId="{B18A4F3A-8F0E-487A-87B5-A70BBC34DDCF}">
      <dgm:prSet/>
      <dgm:spPr/>
      <dgm:t>
        <a:bodyPr/>
        <a:lstStyle/>
        <a:p>
          <a:endParaRPr lang="en-AU"/>
        </a:p>
      </dgm:t>
    </dgm:pt>
    <dgm:pt modelId="{22C96BFC-E9C0-4414-9EA7-D6AE328CEA92}" type="sibTrans" cxnId="{B18A4F3A-8F0E-487A-87B5-A70BBC34DDCF}">
      <dgm:prSet/>
      <dgm:spPr/>
      <dgm:t>
        <a:bodyPr/>
        <a:lstStyle/>
        <a:p>
          <a:endParaRPr lang="en-AU"/>
        </a:p>
      </dgm:t>
    </dgm:pt>
    <dgm:pt modelId="{4F079448-8AB8-49D1-AC7E-F732264AA967}">
      <dgm:prSet phldrT="[Text]"/>
      <dgm:spPr/>
      <dgm:t>
        <a:bodyPr/>
        <a:lstStyle/>
        <a:p>
          <a:r>
            <a:rPr lang="en-AU" dirty="0"/>
            <a:t>Language</a:t>
          </a:r>
        </a:p>
      </dgm:t>
    </dgm:pt>
    <dgm:pt modelId="{358A9368-B07C-4184-A12B-57F50C445A65}" type="parTrans" cxnId="{EEEBC70B-24D6-4332-9BEF-5587DFE0A564}">
      <dgm:prSet/>
      <dgm:spPr/>
      <dgm:t>
        <a:bodyPr/>
        <a:lstStyle/>
        <a:p>
          <a:endParaRPr lang="en-AU"/>
        </a:p>
      </dgm:t>
    </dgm:pt>
    <dgm:pt modelId="{A2F5F0CA-BB9C-4AEB-999E-245953E0B7D7}" type="sibTrans" cxnId="{EEEBC70B-24D6-4332-9BEF-5587DFE0A564}">
      <dgm:prSet/>
      <dgm:spPr/>
      <dgm:t>
        <a:bodyPr/>
        <a:lstStyle/>
        <a:p>
          <a:endParaRPr lang="en-AU"/>
        </a:p>
      </dgm:t>
    </dgm:pt>
    <dgm:pt modelId="{0FE69291-ECCC-40B4-B164-8C5469A8B459}">
      <dgm:prSet phldrT="[Text]"/>
      <dgm:spPr/>
      <dgm:t>
        <a:bodyPr/>
        <a:lstStyle/>
        <a:p>
          <a:r>
            <a:rPr lang="en-AU" dirty="0"/>
            <a:t>Memory</a:t>
          </a:r>
        </a:p>
      </dgm:t>
    </dgm:pt>
    <dgm:pt modelId="{1A7D1329-D135-4EA8-BD3B-E3972F41FC3D}" type="parTrans" cxnId="{88CC1FA5-65EF-4F87-8641-53EEE33B0BF0}">
      <dgm:prSet/>
      <dgm:spPr/>
      <dgm:t>
        <a:bodyPr/>
        <a:lstStyle/>
        <a:p>
          <a:endParaRPr lang="en-AU"/>
        </a:p>
      </dgm:t>
    </dgm:pt>
    <dgm:pt modelId="{3F315153-8995-401B-A903-61B08A32B496}" type="sibTrans" cxnId="{88CC1FA5-65EF-4F87-8641-53EEE33B0BF0}">
      <dgm:prSet/>
      <dgm:spPr/>
      <dgm:t>
        <a:bodyPr/>
        <a:lstStyle/>
        <a:p>
          <a:endParaRPr lang="en-AU"/>
        </a:p>
      </dgm:t>
    </dgm:pt>
    <dgm:pt modelId="{82625457-337D-452B-A568-32F21843389B}">
      <dgm:prSet phldrT="[Text]"/>
      <dgm:spPr/>
      <dgm:t>
        <a:bodyPr/>
        <a:lstStyle/>
        <a:p>
          <a:r>
            <a:rPr lang="en-AU" dirty="0"/>
            <a:t>Imagination</a:t>
          </a:r>
        </a:p>
      </dgm:t>
    </dgm:pt>
    <dgm:pt modelId="{9F517FAE-D701-4619-9829-2C6C0D290AC2}" type="parTrans" cxnId="{51AFC2CE-C7DF-46FF-8602-E6CA91AB9FED}">
      <dgm:prSet/>
      <dgm:spPr/>
      <dgm:t>
        <a:bodyPr/>
        <a:lstStyle/>
        <a:p>
          <a:endParaRPr lang="en-AU"/>
        </a:p>
      </dgm:t>
    </dgm:pt>
    <dgm:pt modelId="{CBB995E1-AED4-430B-8C6F-71B86A711CE1}" type="sibTrans" cxnId="{51AFC2CE-C7DF-46FF-8602-E6CA91AB9FED}">
      <dgm:prSet/>
      <dgm:spPr/>
      <dgm:t>
        <a:bodyPr/>
        <a:lstStyle/>
        <a:p>
          <a:endParaRPr lang="en-AU"/>
        </a:p>
      </dgm:t>
    </dgm:pt>
    <dgm:pt modelId="{D09528F8-2818-4425-995A-5FD87093860A}">
      <dgm:prSet phldrT="[Text]"/>
      <dgm:spPr/>
      <dgm:t>
        <a:bodyPr/>
        <a:lstStyle/>
        <a:p>
          <a:r>
            <a:rPr lang="en-AU" dirty="0"/>
            <a:t>Belief</a:t>
          </a:r>
        </a:p>
      </dgm:t>
    </dgm:pt>
    <dgm:pt modelId="{88D88FC7-728B-4AFE-8FD0-A887F9CDC6EA}" type="parTrans" cxnId="{DA33F1EF-09B1-4C80-972C-CABF4698BB3C}">
      <dgm:prSet/>
      <dgm:spPr/>
      <dgm:t>
        <a:bodyPr/>
        <a:lstStyle/>
        <a:p>
          <a:endParaRPr lang="en-AU"/>
        </a:p>
      </dgm:t>
    </dgm:pt>
    <dgm:pt modelId="{7E2BF84F-CBFC-497E-AEB4-527DD8CD7E2D}" type="sibTrans" cxnId="{DA33F1EF-09B1-4C80-972C-CABF4698BB3C}">
      <dgm:prSet/>
      <dgm:spPr/>
      <dgm:t>
        <a:bodyPr/>
        <a:lstStyle/>
        <a:p>
          <a:endParaRPr lang="en-AU"/>
        </a:p>
      </dgm:t>
    </dgm:pt>
    <dgm:pt modelId="{49755B5C-44F7-4768-B534-F7BD7778497E}">
      <dgm:prSet phldrT="[Text]"/>
      <dgm:spPr/>
      <dgm:t>
        <a:bodyPr/>
        <a:lstStyle/>
        <a:p>
          <a:r>
            <a:rPr lang="en-AU" dirty="0"/>
            <a:t>Intuition</a:t>
          </a:r>
        </a:p>
      </dgm:t>
    </dgm:pt>
    <dgm:pt modelId="{0CF99E5A-F2A2-4E70-A43C-1E1546C87A1F}" type="parTrans" cxnId="{593C6E10-7B76-43E3-96F3-5D528EC6841D}">
      <dgm:prSet/>
      <dgm:spPr/>
      <dgm:t>
        <a:bodyPr/>
        <a:lstStyle/>
        <a:p>
          <a:endParaRPr lang="en-AU"/>
        </a:p>
      </dgm:t>
    </dgm:pt>
    <dgm:pt modelId="{1F3BD135-C5A9-4500-AD1D-6D8E09598629}" type="sibTrans" cxnId="{593C6E10-7B76-43E3-96F3-5D528EC6841D}">
      <dgm:prSet/>
      <dgm:spPr/>
      <dgm:t>
        <a:bodyPr/>
        <a:lstStyle/>
        <a:p>
          <a:endParaRPr lang="en-AU"/>
        </a:p>
      </dgm:t>
    </dgm:pt>
    <dgm:pt modelId="{BBC1995D-3222-4934-8CEA-2F3B9179ECFE}" type="pres">
      <dgm:prSet presAssocID="{C44C657C-8029-4B3E-9547-1138450CD784}" presName="diagram" presStyleCnt="0">
        <dgm:presLayoutVars>
          <dgm:dir/>
          <dgm:resizeHandles val="exact"/>
        </dgm:presLayoutVars>
      </dgm:prSet>
      <dgm:spPr/>
    </dgm:pt>
    <dgm:pt modelId="{1D76A15E-970A-4989-B6E2-FCA8C725B53B}" type="pres">
      <dgm:prSet presAssocID="{A3008631-A744-436B-B1EF-8188BE4551CA}" presName="node" presStyleLbl="node1" presStyleIdx="0" presStyleCnt="8">
        <dgm:presLayoutVars>
          <dgm:bulletEnabled val="1"/>
        </dgm:presLayoutVars>
      </dgm:prSet>
      <dgm:spPr/>
    </dgm:pt>
    <dgm:pt modelId="{D1401595-1507-4FA8-8371-F7BE38819345}" type="pres">
      <dgm:prSet presAssocID="{6B41489A-0147-4604-AF5D-AB8D2C7D779F}" presName="sibTrans" presStyleCnt="0"/>
      <dgm:spPr/>
    </dgm:pt>
    <dgm:pt modelId="{96F121A6-B21D-42B6-AD27-71B2DE05AF7B}" type="pres">
      <dgm:prSet presAssocID="{7EABB3BC-B1D4-4AA0-8449-FA52A4741C52}" presName="node" presStyleLbl="node1" presStyleIdx="1" presStyleCnt="8">
        <dgm:presLayoutVars>
          <dgm:bulletEnabled val="1"/>
        </dgm:presLayoutVars>
      </dgm:prSet>
      <dgm:spPr/>
    </dgm:pt>
    <dgm:pt modelId="{A0BB74EF-D4AC-46F4-B60E-8119256F5303}" type="pres">
      <dgm:prSet presAssocID="{F9E52A8F-DF6C-4D7E-BFE4-185FAC49743B}" presName="sibTrans" presStyleCnt="0"/>
      <dgm:spPr/>
    </dgm:pt>
    <dgm:pt modelId="{00C54384-6772-4EBE-BED4-C14C1312209C}" type="pres">
      <dgm:prSet presAssocID="{9106FE2C-17D4-4330-B5B4-6729BF41B99D}" presName="node" presStyleLbl="node1" presStyleIdx="2" presStyleCnt="8">
        <dgm:presLayoutVars>
          <dgm:bulletEnabled val="1"/>
        </dgm:presLayoutVars>
      </dgm:prSet>
      <dgm:spPr/>
    </dgm:pt>
    <dgm:pt modelId="{1EF9C43E-930F-420B-946D-7115AD252D67}" type="pres">
      <dgm:prSet presAssocID="{22C96BFC-E9C0-4414-9EA7-D6AE328CEA92}" presName="sibTrans" presStyleCnt="0"/>
      <dgm:spPr/>
    </dgm:pt>
    <dgm:pt modelId="{6D13D2EB-64D7-444A-B49F-A973D21A023E}" type="pres">
      <dgm:prSet presAssocID="{4F079448-8AB8-49D1-AC7E-F732264AA967}" presName="node" presStyleLbl="node1" presStyleIdx="3" presStyleCnt="8">
        <dgm:presLayoutVars>
          <dgm:bulletEnabled val="1"/>
        </dgm:presLayoutVars>
      </dgm:prSet>
      <dgm:spPr/>
    </dgm:pt>
    <dgm:pt modelId="{9BF0BC58-973F-44BC-8D81-F986298CE870}" type="pres">
      <dgm:prSet presAssocID="{A2F5F0CA-BB9C-4AEB-999E-245953E0B7D7}" presName="sibTrans" presStyleCnt="0"/>
      <dgm:spPr/>
    </dgm:pt>
    <dgm:pt modelId="{B1D7BA14-BB46-49C4-BD46-EC90D0009F6F}" type="pres">
      <dgm:prSet presAssocID="{0FE69291-ECCC-40B4-B164-8C5469A8B459}" presName="node" presStyleLbl="node1" presStyleIdx="4" presStyleCnt="8">
        <dgm:presLayoutVars>
          <dgm:bulletEnabled val="1"/>
        </dgm:presLayoutVars>
      </dgm:prSet>
      <dgm:spPr/>
    </dgm:pt>
    <dgm:pt modelId="{7B4A470A-39E4-417C-85AD-98B07D6E6850}" type="pres">
      <dgm:prSet presAssocID="{3F315153-8995-401B-A903-61B08A32B496}" presName="sibTrans" presStyleCnt="0"/>
      <dgm:spPr/>
    </dgm:pt>
    <dgm:pt modelId="{628F8074-ECD8-4015-954C-40BF15274535}" type="pres">
      <dgm:prSet presAssocID="{82625457-337D-452B-A568-32F21843389B}" presName="node" presStyleLbl="node1" presStyleIdx="5" presStyleCnt="8">
        <dgm:presLayoutVars>
          <dgm:bulletEnabled val="1"/>
        </dgm:presLayoutVars>
      </dgm:prSet>
      <dgm:spPr/>
    </dgm:pt>
    <dgm:pt modelId="{FDDFF22B-1AC1-47FA-AA6E-63CBE6C7C125}" type="pres">
      <dgm:prSet presAssocID="{CBB995E1-AED4-430B-8C6F-71B86A711CE1}" presName="sibTrans" presStyleCnt="0"/>
      <dgm:spPr/>
    </dgm:pt>
    <dgm:pt modelId="{4E39F2E5-B19A-45CC-9202-AAB21038F4BB}" type="pres">
      <dgm:prSet presAssocID="{D09528F8-2818-4425-995A-5FD87093860A}" presName="node" presStyleLbl="node1" presStyleIdx="6" presStyleCnt="8">
        <dgm:presLayoutVars>
          <dgm:bulletEnabled val="1"/>
        </dgm:presLayoutVars>
      </dgm:prSet>
      <dgm:spPr/>
    </dgm:pt>
    <dgm:pt modelId="{7B557950-73D6-40D8-A523-E013C59FD562}" type="pres">
      <dgm:prSet presAssocID="{7E2BF84F-CBFC-497E-AEB4-527DD8CD7E2D}" presName="sibTrans" presStyleCnt="0"/>
      <dgm:spPr/>
    </dgm:pt>
    <dgm:pt modelId="{17BBA74E-31FE-437C-BAAE-370CEECD5E6E}" type="pres">
      <dgm:prSet presAssocID="{49755B5C-44F7-4768-B534-F7BD7778497E}" presName="node" presStyleLbl="node1" presStyleIdx="7" presStyleCnt="8">
        <dgm:presLayoutVars>
          <dgm:bulletEnabled val="1"/>
        </dgm:presLayoutVars>
      </dgm:prSet>
      <dgm:spPr/>
    </dgm:pt>
  </dgm:ptLst>
  <dgm:cxnLst>
    <dgm:cxn modelId="{EEEBC70B-24D6-4332-9BEF-5587DFE0A564}" srcId="{C44C657C-8029-4B3E-9547-1138450CD784}" destId="{4F079448-8AB8-49D1-AC7E-F732264AA967}" srcOrd="3" destOrd="0" parTransId="{358A9368-B07C-4184-A12B-57F50C445A65}" sibTransId="{A2F5F0CA-BB9C-4AEB-999E-245953E0B7D7}"/>
    <dgm:cxn modelId="{593C6E10-7B76-43E3-96F3-5D528EC6841D}" srcId="{C44C657C-8029-4B3E-9547-1138450CD784}" destId="{49755B5C-44F7-4768-B534-F7BD7778497E}" srcOrd="7" destOrd="0" parTransId="{0CF99E5A-F2A2-4E70-A43C-1E1546C87A1F}" sibTransId="{1F3BD135-C5A9-4500-AD1D-6D8E09598629}"/>
    <dgm:cxn modelId="{7D4EFA1A-443A-4839-820D-598510367615}" type="presOf" srcId="{82625457-337D-452B-A568-32F21843389B}" destId="{628F8074-ECD8-4015-954C-40BF15274535}" srcOrd="0" destOrd="0" presId="urn:microsoft.com/office/officeart/2005/8/layout/default"/>
    <dgm:cxn modelId="{8FBA5231-62D3-4DD8-9D61-EC071FA5ADF8}" srcId="{C44C657C-8029-4B3E-9547-1138450CD784}" destId="{7EABB3BC-B1D4-4AA0-8449-FA52A4741C52}" srcOrd="1" destOrd="0" parTransId="{A39F8BBB-E7DE-4DEC-BEC6-6100FB934F79}" sibTransId="{F9E52A8F-DF6C-4D7E-BFE4-185FAC49743B}"/>
    <dgm:cxn modelId="{B18A4F3A-8F0E-487A-87B5-A70BBC34DDCF}" srcId="{C44C657C-8029-4B3E-9547-1138450CD784}" destId="{9106FE2C-17D4-4330-B5B4-6729BF41B99D}" srcOrd="2" destOrd="0" parTransId="{015BE258-9A8C-4993-8382-384AB1E8427B}" sibTransId="{22C96BFC-E9C0-4414-9EA7-D6AE328CEA92}"/>
    <dgm:cxn modelId="{89E02C3B-811A-45C4-B781-9AECDC8E4D40}" type="presOf" srcId="{D09528F8-2818-4425-995A-5FD87093860A}" destId="{4E39F2E5-B19A-45CC-9202-AAB21038F4BB}" srcOrd="0" destOrd="0" presId="urn:microsoft.com/office/officeart/2005/8/layout/default"/>
    <dgm:cxn modelId="{1F879166-5C9F-45DF-9AED-7F4E7C94E527}" type="presOf" srcId="{4F079448-8AB8-49D1-AC7E-F732264AA967}" destId="{6D13D2EB-64D7-444A-B49F-A973D21A023E}" srcOrd="0" destOrd="0" presId="urn:microsoft.com/office/officeart/2005/8/layout/default"/>
    <dgm:cxn modelId="{561AB653-AF22-46EA-88E4-C7C7E51F5750}" type="presOf" srcId="{A3008631-A744-436B-B1EF-8188BE4551CA}" destId="{1D76A15E-970A-4989-B6E2-FCA8C725B53B}" srcOrd="0" destOrd="0" presId="urn:microsoft.com/office/officeart/2005/8/layout/default"/>
    <dgm:cxn modelId="{6A80FB78-A864-4A77-9FFD-C5B63FE89B67}" type="presOf" srcId="{49755B5C-44F7-4768-B534-F7BD7778497E}" destId="{17BBA74E-31FE-437C-BAAE-370CEECD5E6E}" srcOrd="0" destOrd="0" presId="urn:microsoft.com/office/officeart/2005/8/layout/default"/>
    <dgm:cxn modelId="{C6DFAA83-1881-480F-BFBD-B637A9737723}" srcId="{C44C657C-8029-4B3E-9547-1138450CD784}" destId="{A3008631-A744-436B-B1EF-8188BE4551CA}" srcOrd="0" destOrd="0" parTransId="{CFD0BED9-D212-4CEA-8D6E-3DF46526A667}" sibTransId="{6B41489A-0147-4604-AF5D-AB8D2C7D779F}"/>
    <dgm:cxn modelId="{650B018A-1F14-4864-8A77-F00F8232697A}" type="presOf" srcId="{0FE69291-ECCC-40B4-B164-8C5469A8B459}" destId="{B1D7BA14-BB46-49C4-BD46-EC90D0009F6F}" srcOrd="0" destOrd="0" presId="urn:microsoft.com/office/officeart/2005/8/layout/default"/>
    <dgm:cxn modelId="{CE3B05A1-2909-4B33-A37C-17FE1EDF32DF}" type="presOf" srcId="{7EABB3BC-B1D4-4AA0-8449-FA52A4741C52}" destId="{96F121A6-B21D-42B6-AD27-71B2DE05AF7B}" srcOrd="0" destOrd="0" presId="urn:microsoft.com/office/officeart/2005/8/layout/default"/>
    <dgm:cxn modelId="{88CC1FA5-65EF-4F87-8641-53EEE33B0BF0}" srcId="{C44C657C-8029-4B3E-9547-1138450CD784}" destId="{0FE69291-ECCC-40B4-B164-8C5469A8B459}" srcOrd="4" destOrd="0" parTransId="{1A7D1329-D135-4EA8-BD3B-E3972F41FC3D}" sibTransId="{3F315153-8995-401B-A903-61B08A32B496}"/>
    <dgm:cxn modelId="{51AFC2CE-C7DF-46FF-8602-E6CA91AB9FED}" srcId="{C44C657C-8029-4B3E-9547-1138450CD784}" destId="{82625457-337D-452B-A568-32F21843389B}" srcOrd="5" destOrd="0" parTransId="{9F517FAE-D701-4619-9829-2C6C0D290AC2}" sibTransId="{CBB995E1-AED4-430B-8C6F-71B86A711CE1}"/>
    <dgm:cxn modelId="{A18D8ED2-624D-4B80-B25D-3AC29EC9FDCB}" type="presOf" srcId="{9106FE2C-17D4-4330-B5B4-6729BF41B99D}" destId="{00C54384-6772-4EBE-BED4-C14C1312209C}" srcOrd="0" destOrd="0" presId="urn:microsoft.com/office/officeart/2005/8/layout/default"/>
    <dgm:cxn modelId="{DA33F1EF-09B1-4C80-972C-CABF4698BB3C}" srcId="{C44C657C-8029-4B3E-9547-1138450CD784}" destId="{D09528F8-2818-4425-995A-5FD87093860A}" srcOrd="6" destOrd="0" parTransId="{88D88FC7-728B-4AFE-8FD0-A887F9CDC6EA}" sibTransId="{7E2BF84F-CBFC-497E-AEB4-527DD8CD7E2D}"/>
    <dgm:cxn modelId="{B6BDBEFD-3330-4E3C-A947-37496BFA4BC0}" type="presOf" srcId="{C44C657C-8029-4B3E-9547-1138450CD784}" destId="{BBC1995D-3222-4934-8CEA-2F3B9179ECFE}" srcOrd="0" destOrd="0" presId="urn:microsoft.com/office/officeart/2005/8/layout/default"/>
    <dgm:cxn modelId="{0ADE0582-9C55-40EC-8170-0DA0B2D29D1C}" type="presParOf" srcId="{BBC1995D-3222-4934-8CEA-2F3B9179ECFE}" destId="{1D76A15E-970A-4989-B6E2-FCA8C725B53B}" srcOrd="0" destOrd="0" presId="urn:microsoft.com/office/officeart/2005/8/layout/default"/>
    <dgm:cxn modelId="{43BC28E0-E178-4E44-9F27-C347CAE4CCE4}" type="presParOf" srcId="{BBC1995D-3222-4934-8CEA-2F3B9179ECFE}" destId="{D1401595-1507-4FA8-8371-F7BE38819345}" srcOrd="1" destOrd="0" presId="urn:microsoft.com/office/officeart/2005/8/layout/default"/>
    <dgm:cxn modelId="{A6A2A202-6389-4D96-8ADC-670244ECBD97}" type="presParOf" srcId="{BBC1995D-3222-4934-8CEA-2F3B9179ECFE}" destId="{96F121A6-B21D-42B6-AD27-71B2DE05AF7B}" srcOrd="2" destOrd="0" presId="urn:microsoft.com/office/officeart/2005/8/layout/default"/>
    <dgm:cxn modelId="{BB14A75B-3495-4103-9665-8ABD0F6E500F}" type="presParOf" srcId="{BBC1995D-3222-4934-8CEA-2F3B9179ECFE}" destId="{A0BB74EF-D4AC-46F4-B60E-8119256F5303}" srcOrd="3" destOrd="0" presId="urn:microsoft.com/office/officeart/2005/8/layout/default"/>
    <dgm:cxn modelId="{9D2381CD-54F4-4D20-83E6-8D70426473E1}" type="presParOf" srcId="{BBC1995D-3222-4934-8CEA-2F3B9179ECFE}" destId="{00C54384-6772-4EBE-BED4-C14C1312209C}" srcOrd="4" destOrd="0" presId="urn:microsoft.com/office/officeart/2005/8/layout/default"/>
    <dgm:cxn modelId="{AD48A54D-D8AF-493C-83F3-8AD6BDFC076A}" type="presParOf" srcId="{BBC1995D-3222-4934-8CEA-2F3B9179ECFE}" destId="{1EF9C43E-930F-420B-946D-7115AD252D67}" srcOrd="5" destOrd="0" presId="urn:microsoft.com/office/officeart/2005/8/layout/default"/>
    <dgm:cxn modelId="{6B01EDCF-EA1B-4891-9634-EC42C0DC1063}" type="presParOf" srcId="{BBC1995D-3222-4934-8CEA-2F3B9179ECFE}" destId="{6D13D2EB-64D7-444A-B49F-A973D21A023E}" srcOrd="6" destOrd="0" presId="urn:microsoft.com/office/officeart/2005/8/layout/default"/>
    <dgm:cxn modelId="{F6B78583-6B55-4A1C-A492-8B28F9C37F95}" type="presParOf" srcId="{BBC1995D-3222-4934-8CEA-2F3B9179ECFE}" destId="{9BF0BC58-973F-44BC-8D81-F986298CE870}" srcOrd="7" destOrd="0" presId="urn:microsoft.com/office/officeart/2005/8/layout/default"/>
    <dgm:cxn modelId="{8581F0D8-68F1-4591-B2F2-2857006F61FA}" type="presParOf" srcId="{BBC1995D-3222-4934-8CEA-2F3B9179ECFE}" destId="{B1D7BA14-BB46-49C4-BD46-EC90D0009F6F}" srcOrd="8" destOrd="0" presId="urn:microsoft.com/office/officeart/2005/8/layout/default"/>
    <dgm:cxn modelId="{D4E48EFB-406D-46C7-BF0A-2574A1B6BA49}" type="presParOf" srcId="{BBC1995D-3222-4934-8CEA-2F3B9179ECFE}" destId="{7B4A470A-39E4-417C-85AD-98B07D6E6850}" srcOrd="9" destOrd="0" presId="urn:microsoft.com/office/officeart/2005/8/layout/default"/>
    <dgm:cxn modelId="{7B0ECB65-6A85-4FD2-B129-398691FA56A0}" type="presParOf" srcId="{BBC1995D-3222-4934-8CEA-2F3B9179ECFE}" destId="{628F8074-ECD8-4015-954C-40BF15274535}" srcOrd="10" destOrd="0" presId="urn:microsoft.com/office/officeart/2005/8/layout/default"/>
    <dgm:cxn modelId="{7B83E440-01E1-4AE6-B001-BE761FF1A4F2}" type="presParOf" srcId="{BBC1995D-3222-4934-8CEA-2F3B9179ECFE}" destId="{FDDFF22B-1AC1-47FA-AA6E-63CBE6C7C125}" srcOrd="11" destOrd="0" presId="urn:microsoft.com/office/officeart/2005/8/layout/default"/>
    <dgm:cxn modelId="{2D6F0411-8046-4BCB-BB97-E5355BCEB395}" type="presParOf" srcId="{BBC1995D-3222-4934-8CEA-2F3B9179ECFE}" destId="{4E39F2E5-B19A-45CC-9202-AAB21038F4BB}" srcOrd="12" destOrd="0" presId="urn:microsoft.com/office/officeart/2005/8/layout/default"/>
    <dgm:cxn modelId="{DAD41C36-F50E-4BC2-8AAF-7DBA5A4F8FCA}" type="presParOf" srcId="{BBC1995D-3222-4934-8CEA-2F3B9179ECFE}" destId="{7B557950-73D6-40D8-A523-E013C59FD562}" srcOrd="13" destOrd="0" presId="urn:microsoft.com/office/officeart/2005/8/layout/default"/>
    <dgm:cxn modelId="{4A309C4F-0849-4C9B-A117-F14B41B0417D}" type="presParOf" srcId="{BBC1995D-3222-4934-8CEA-2F3B9179ECFE}" destId="{17BBA74E-31FE-437C-BAAE-370CEECD5E6E}"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1740CD-6B5C-4014-A76D-DECB1EBBB582}" type="doc">
      <dgm:prSet loTypeId="urn:microsoft.com/office/officeart/2005/8/layout/chevron1" loCatId="process" qsTypeId="urn:microsoft.com/office/officeart/2005/8/quickstyle/simple1" qsCatId="simple" csTypeId="urn:microsoft.com/office/officeart/2005/8/colors/accent1_2" csCatId="accent1" phldr="1"/>
      <dgm:spPr/>
    </dgm:pt>
    <dgm:pt modelId="{DEFA088E-9399-4C93-87D2-9F3DE4CECD01}">
      <dgm:prSet phldrT="[Text]"/>
      <dgm:spPr/>
      <dgm:t>
        <a:bodyPr/>
        <a:lstStyle/>
        <a:p>
          <a:r>
            <a:rPr lang="en-AU" dirty="0"/>
            <a:t>Observations</a:t>
          </a:r>
        </a:p>
      </dgm:t>
    </dgm:pt>
    <dgm:pt modelId="{FE91E4FA-1AC3-426F-AB84-CF2C4DA868A9}" type="parTrans" cxnId="{8A363F30-B935-473A-AC77-8DA91314C66E}">
      <dgm:prSet/>
      <dgm:spPr/>
      <dgm:t>
        <a:bodyPr/>
        <a:lstStyle/>
        <a:p>
          <a:endParaRPr lang="en-AU"/>
        </a:p>
      </dgm:t>
    </dgm:pt>
    <dgm:pt modelId="{ACF4ED0C-1D2C-478B-8173-A418F3D923E0}" type="sibTrans" cxnId="{8A363F30-B935-473A-AC77-8DA91314C66E}">
      <dgm:prSet/>
      <dgm:spPr/>
      <dgm:t>
        <a:bodyPr/>
        <a:lstStyle/>
        <a:p>
          <a:endParaRPr lang="en-AU"/>
        </a:p>
      </dgm:t>
    </dgm:pt>
    <dgm:pt modelId="{8F94869A-665F-4071-AE98-DC8C9CE02ABA}">
      <dgm:prSet phldrT="[Text]"/>
      <dgm:spPr/>
      <dgm:t>
        <a:bodyPr/>
        <a:lstStyle/>
        <a:p>
          <a:r>
            <a:rPr lang="en-AU" dirty="0"/>
            <a:t>Predictions getting confirmed by experiment</a:t>
          </a:r>
        </a:p>
      </dgm:t>
    </dgm:pt>
    <dgm:pt modelId="{7B9EC489-DCE4-4C2C-ADB3-394729200190}" type="parTrans" cxnId="{DE6DF944-4BE3-43D0-B065-6CD90E8ECBC8}">
      <dgm:prSet/>
      <dgm:spPr/>
      <dgm:t>
        <a:bodyPr/>
        <a:lstStyle/>
        <a:p>
          <a:endParaRPr lang="en-AU"/>
        </a:p>
      </dgm:t>
    </dgm:pt>
    <dgm:pt modelId="{263EAB1F-29A3-4D47-9A9C-6BC8F95C5B7D}" type="sibTrans" cxnId="{DE6DF944-4BE3-43D0-B065-6CD90E8ECBC8}">
      <dgm:prSet/>
      <dgm:spPr/>
      <dgm:t>
        <a:bodyPr/>
        <a:lstStyle/>
        <a:p>
          <a:endParaRPr lang="en-AU"/>
        </a:p>
      </dgm:t>
    </dgm:pt>
    <dgm:pt modelId="{36B48093-4468-46DD-A911-37665E01948D}">
      <dgm:prSet phldrT="[Text]"/>
      <dgm:spPr/>
      <dgm:t>
        <a:bodyPr/>
        <a:lstStyle/>
        <a:p>
          <a:r>
            <a:rPr lang="en-AU" dirty="0"/>
            <a:t>Theory</a:t>
          </a:r>
        </a:p>
      </dgm:t>
    </dgm:pt>
    <dgm:pt modelId="{E487F58B-1B36-4876-B52A-D1EDDC2C1E00}" type="parTrans" cxnId="{ED2F6D12-63C1-4EB4-BB65-9BA04FDC36C8}">
      <dgm:prSet/>
      <dgm:spPr/>
      <dgm:t>
        <a:bodyPr/>
        <a:lstStyle/>
        <a:p>
          <a:endParaRPr lang="en-AU"/>
        </a:p>
      </dgm:t>
    </dgm:pt>
    <dgm:pt modelId="{B401E7BC-8126-4073-A496-4C1A913EB0E9}" type="sibTrans" cxnId="{ED2F6D12-63C1-4EB4-BB65-9BA04FDC36C8}">
      <dgm:prSet/>
      <dgm:spPr/>
      <dgm:t>
        <a:bodyPr/>
        <a:lstStyle/>
        <a:p>
          <a:endParaRPr lang="en-AU"/>
        </a:p>
      </dgm:t>
    </dgm:pt>
    <dgm:pt modelId="{12FB61DB-F163-4B09-843B-36FA79A673DA}" type="pres">
      <dgm:prSet presAssocID="{821740CD-6B5C-4014-A76D-DECB1EBBB582}" presName="Name0" presStyleCnt="0">
        <dgm:presLayoutVars>
          <dgm:dir/>
          <dgm:animLvl val="lvl"/>
          <dgm:resizeHandles val="exact"/>
        </dgm:presLayoutVars>
      </dgm:prSet>
      <dgm:spPr/>
    </dgm:pt>
    <dgm:pt modelId="{DB8854FB-60E4-4B2C-A607-BF5F05C603AC}" type="pres">
      <dgm:prSet presAssocID="{DEFA088E-9399-4C93-87D2-9F3DE4CECD01}" presName="parTxOnly" presStyleLbl="node1" presStyleIdx="0" presStyleCnt="3">
        <dgm:presLayoutVars>
          <dgm:chMax val="0"/>
          <dgm:chPref val="0"/>
          <dgm:bulletEnabled val="1"/>
        </dgm:presLayoutVars>
      </dgm:prSet>
      <dgm:spPr/>
    </dgm:pt>
    <dgm:pt modelId="{D1B8A01A-E445-4CC7-B14B-37A6B6557E9B}" type="pres">
      <dgm:prSet presAssocID="{ACF4ED0C-1D2C-478B-8173-A418F3D923E0}" presName="parTxOnlySpace" presStyleCnt="0"/>
      <dgm:spPr/>
    </dgm:pt>
    <dgm:pt modelId="{7E4613C7-BE4E-49C3-AD58-4E361906D310}" type="pres">
      <dgm:prSet presAssocID="{36B48093-4468-46DD-A911-37665E01948D}" presName="parTxOnly" presStyleLbl="node1" presStyleIdx="1" presStyleCnt="3">
        <dgm:presLayoutVars>
          <dgm:chMax val="0"/>
          <dgm:chPref val="0"/>
          <dgm:bulletEnabled val="1"/>
        </dgm:presLayoutVars>
      </dgm:prSet>
      <dgm:spPr/>
    </dgm:pt>
    <dgm:pt modelId="{03E1BDDA-9ED9-41A5-AB73-512A9377174E}" type="pres">
      <dgm:prSet presAssocID="{B401E7BC-8126-4073-A496-4C1A913EB0E9}" presName="parTxOnlySpace" presStyleCnt="0"/>
      <dgm:spPr/>
    </dgm:pt>
    <dgm:pt modelId="{D59EAB85-699D-4660-8662-321C44002CE6}" type="pres">
      <dgm:prSet presAssocID="{8F94869A-665F-4071-AE98-DC8C9CE02ABA}" presName="parTxOnly" presStyleLbl="node1" presStyleIdx="2" presStyleCnt="3">
        <dgm:presLayoutVars>
          <dgm:chMax val="0"/>
          <dgm:chPref val="0"/>
          <dgm:bulletEnabled val="1"/>
        </dgm:presLayoutVars>
      </dgm:prSet>
      <dgm:spPr/>
    </dgm:pt>
  </dgm:ptLst>
  <dgm:cxnLst>
    <dgm:cxn modelId="{ED2F6D12-63C1-4EB4-BB65-9BA04FDC36C8}" srcId="{821740CD-6B5C-4014-A76D-DECB1EBBB582}" destId="{36B48093-4468-46DD-A911-37665E01948D}" srcOrd="1" destOrd="0" parTransId="{E487F58B-1B36-4876-B52A-D1EDDC2C1E00}" sibTransId="{B401E7BC-8126-4073-A496-4C1A913EB0E9}"/>
    <dgm:cxn modelId="{A896E922-8F6C-439A-9BC9-B38475213541}" type="presOf" srcId="{8F94869A-665F-4071-AE98-DC8C9CE02ABA}" destId="{D59EAB85-699D-4660-8662-321C44002CE6}" srcOrd="0" destOrd="0" presId="urn:microsoft.com/office/officeart/2005/8/layout/chevron1"/>
    <dgm:cxn modelId="{8A363F30-B935-473A-AC77-8DA91314C66E}" srcId="{821740CD-6B5C-4014-A76D-DECB1EBBB582}" destId="{DEFA088E-9399-4C93-87D2-9F3DE4CECD01}" srcOrd="0" destOrd="0" parTransId="{FE91E4FA-1AC3-426F-AB84-CF2C4DA868A9}" sibTransId="{ACF4ED0C-1D2C-478B-8173-A418F3D923E0}"/>
    <dgm:cxn modelId="{DE6DF944-4BE3-43D0-B065-6CD90E8ECBC8}" srcId="{821740CD-6B5C-4014-A76D-DECB1EBBB582}" destId="{8F94869A-665F-4071-AE98-DC8C9CE02ABA}" srcOrd="2" destOrd="0" parTransId="{7B9EC489-DCE4-4C2C-ADB3-394729200190}" sibTransId="{263EAB1F-29A3-4D47-9A9C-6BC8F95C5B7D}"/>
    <dgm:cxn modelId="{001FBFC8-94B2-466F-8A82-351C2928ED9C}" type="presOf" srcId="{DEFA088E-9399-4C93-87D2-9F3DE4CECD01}" destId="{DB8854FB-60E4-4B2C-A607-BF5F05C603AC}" srcOrd="0" destOrd="0" presId="urn:microsoft.com/office/officeart/2005/8/layout/chevron1"/>
    <dgm:cxn modelId="{EDEA63F3-D84C-4507-AC39-6BB20539B42B}" type="presOf" srcId="{36B48093-4468-46DD-A911-37665E01948D}" destId="{7E4613C7-BE4E-49C3-AD58-4E361906D310}" srcOrd="0" destOrd="0" presId="urn:microsoft.com/office/officeart/2005/8/layout/chevron1"/>
    <dgm:cxn modelId="{65C6E3FA-2BDE-489B-867F-9F950FCAA8B8}" type="presOf" srcId="{821740CD-6B5C-4014-A76D-DECB1EBBB582}" destId="{12FB61DB-F163-4B09-843B-36FA79A673DA}" srcOrd="0" destOrd="0" presId="urn:microsoft.com/office/officeart/2005/8/layout/chevron1"/>
    <dgm:cxn modelId="{084D661B-0A85-4781-9A8F-B564320C6B2A}" type="presParOf" srcId="{12FB61DB-F163-4B09-843B-36FA79A673DA}" destId="{DB8854FB-60E4-4B2C-A607-BF5F05C603AC}" srcOrd="0" destOrd="0" presId="urn:microsoft.com/office/officeart/2005/8/layout/chevron1"/>
    <dgm:cxn modelId="{8C394FE4-CEB7-433D-ACEA-AF30450CB0F2}" type="presParOf" srcId="{12FB61DB-F163-4B09-843B-36FA79A673DA}" destId="{D1B8A01A-E445-4CC7-B14B-37A6B6557E9B}" srcOrd="1" destOrd="0" presId="urn:microsoft.com/office/officeart/2005/8/layout/chevron1"/>
    <dgm:cxn modelId="{2AB983D7-2F9E-4956-8959-4EE4ED30FFA3}" type="presParOf" srcId="{12FB61DB-F163-4B09-843B-36FA79A673DA}" destId="{7E4613C7-BE4E-49C3-AD58-4E361906D310}" srcOrd="2" destOrd="0" presId="urn:microsoft.com/office/officeart/2005/8/layout/chevron1"/>
    <dgm:cxn modelId="{F4038AF0-3569-417A-AC87-3796AB978717}" type="presParOf" srcId="{12FB61DB-F163-4B09-843B-36FA79A673DA}" destId="{03E1BDDA-9ED9-41A5-AB73-512A9377174E}" srcOrd="3" destOrd="0" presId="urn:microsoft.com/office/officeart/2005/8/layout/chevron1"/>
    <dgm:cxn modelId="{04E5EE92-95F5-496E-A511-E2C8903D5072}" type="presParOf" srcId="{12FB61DB-F163-4B09-843B-36FA79A673DA}" destId="{D59EAB85-699D-4660-8662-321C44002CE6}"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1740CD-6B5C-4014-A76D-DECB1EBBB582}" type="doc">
      <dgm:prSet loTypeId="urn:microsoft.com/office/officeart/2005/8/layout/chevron1" loCatId="process" qsTypeId="urn:microsoft.com/office/officeart/2005/8/quickstyle/simple1" qsCatId="simple" csTypeId="urn:microsoft.com/office/officeart/2005/8/colors/accent1_2" csCatId="accent1" phldr="1"/>
      <dgm:spPr/>
    </dgm:pt>
    <dgm:pt modelId="{DEFA088E-9399-4C93-87D2-9F3DE4CECD01}">
      <dgm:prSet phldrT="[Text]"/>
      <dgm:spPr/>
      <dgm:t>
        <a:bodyPr/>
        <a:lstStyle/>
        <a:p>
          <a:r>
            <a:rPr lang="en-AU" dirty="0"/>
            <a:t>Observations</a:t>
          </a:r>
        </a:p>
      </dgm:t>
    </dgm:pt>
    <dgm:pt modelId="{FE91E4FA-1AC3-426F-AB84-CF2C4DA868A9}" type="parTrans" cxnId="{8A363F30-B935-473A-AC77-8DA91314C66E}">
      <dgm:prSet/>
      <dgm:spPr/>
      <dgm:t>
        <a:bodyPr/>
        <a:lstStyle/>
        <a:p>
          <a:endParaRPr lang="en-AU"/>
        </a:p>
      </dgm:t>
    </dgm:pt>
    <dgm:pt modelId="{ACF4ED0C-1D2C-478B-8173-A418F3D923E0}" type="sibTrans" cxnId="{8A363F30-B935-473A-AC77-8DA91314C66E}">
      <dgm:prSet/>
      <dgm:spPr/>
      <dgm:t>
        <a:bodyPr/>
        <a:lstStyle/>
        <a:p>
          <a:endParaRPr lang="en-AU"/>
        </a:p>
      </dgm:t>
    </dgm:pt>
    <dgm:pt modelId="{8F94869A-665F-4071-AE98-DC8C9CE02ABA}">
      <dgm:prSet phldrT="[Text]"/>
      <dgm:spPr/>
      <dgm:t>
        <a:bodyPr/>
        <a:lstStyle/>
        <a:p>
          <a:r>
            <a:rPr lang="en-AU" dirty="0"/>
            <a:t>Predictions getting confirmed by experiment</a:t>
          </a:r>
        </a:p>
      </dgm:t>
    </dgm:pt>
    <dgm:pt modelId="{7B9EC489-DCE4-4C2C-ADB3-394729200190}" type="parTrans" cxnId="{DE6DF944-4BE3-43D0-B065-6CD90E8ECBC8}">
      <dgm:prSet/>
      <dgm:spPr/>
      <dgm:t>
        <a:bodyPr/>
        <a:lstStyle/>
        <a:p>
          <a:endParaRPr lang="en-AU"/>
        </a:p>
      </dgm:t>
    </dgm:pt>
    <dgm:pt modelId="{263EAB1F-29A3-4D47-9A9C-6BC8F95C5B7D}" type="sibTrans" cxnId="{DE6DF944-4BE3-43D0-B065-6CD90E8ECBC8}">
      <dgm:prSet/>
      <dgm:spPr/>
      <dgm:t>
        <a:bodyPr/>
        <a:lstStyle/>
        <a:p>
          <a:endParaRPr lang="en-AU"/>
        </a:p>
      </dgm:t>
    </dgm:pt>
    <dgm:pt modelId="{36B48093-4468-46DD-A911-37665E01948D}">
      <dgm:prSet phldrT="[Text]"/>
      <dgm:spPr/>
      <dgm:t>
        <a:bodyPr/>
        <a:lstStyle/>
        <a:p>
          <a:r>
            <a:rPr lang="en-AU" dirty="0"/>
            <a:t>Theory</a:t>
          </a:r>
        </a:p>
      </dgm:t>
    </dgm:pt>
    <dgm:pt modelId="{E487F58B-1B36-4876-B52A-D1EDDC2C1E00}" type="parTrans" cxnId="{ED2F6D12-63C1-4EB4-BB65-9BA04FDC36C8}">
      <dgm:prSet/>
      <dgm:spPr/>
      <dgm:t>
        <a:bodyPr/>
        <a:lstStyle/>
        <a:p>
          <a:endParaRPr lang="en-AU"/>
        </a:p>
      </dgm:t>
    </dgm:pt>
    <dgm:pt modelId="{B401E7BC-8126-4073-A496-4C1A913EB0E9}" type="sibTrans" cxnId="{ED2F6D12-63C1-4EB4-BB65-9BA04FDC36C8}">
      <dgm:prSet/>
      <dgm:spPr/>
      <dgm:t>
        <a:bodyPr/>
        <a:lstStyle/>
        <a:p>
          <a:endParaRPr lang="en-AU"/>
        </a:p>
      </dgm:t>
    </dgm:pt>
    <dgm:pt modelId="{12FB61DB-F163-4B09-843B-36FA79A673DA}" type="pres">
      <dgm:prSet presAssocID="{821740CD-6B5C-4014-A76D-DECB1EBBB582}" presName="Name0" presStyleCnt="0">
        <dgm:presLayoutVars>
          <dgm:dir/>
          <dgm:animLvl val="lvl"/>
          <dgm:resizeHandles val="exact"/>
        </dgm:presLayoutVars>
      </dgm:prSet>
      <dgm:spPr/>
    </dgm:pt>
    <dgm:pt modelId="{DB8854FB-60E4-4B2C-A607-BF5F05C603AC}" type="pres">
      <dgm:prSet presAssocID="{DEFA088E-9399-4C93-87D2-9F3DE4CECD01}" presName="parTxOnly" presStyleLbl="node1" presStyleIdx="0" presStyleCnt="3">
        <dgm:presLayoutVars>
          <dgm:chMax val="0"/>
          <dgm:chPref val="0"/>
          <dgm:bulletEnabled val="1"/>
        </dgm:presLayoutVars>
      </dgm:prSet>
      <dgm:spPr/>
    </dgm:pt>
    <dgm:pt modelId="{D1B8A01A-E445-4CC7-B14B-37A6B6557E9B}" type="pres">
      <dgm:prSet presAssocID="{ACF4ED0C-1D2C-478B-8173-A418F3D923E0}" presName="parTxOnlySpace" presStyleCnt="0"/>
      <dgm:spPr/>
    </dgm:pt>
    <dgm:pt modelId="{7E4613C7-BE4E-49C3-AD58-4E361906D310}" type="pres">
      <dgm:prSet presAssocID="{36B48093-4468-46DD-A911-37665E01948D}" presName="parTxOnly" presStyleLbl="node1" presStyleIdx="1" presStyleCnt="3">
        <dgm:presLayoutVars>
          <dgm:chMax val="0"/>
          <dgm:chPref val="0"/>
          <dgm:bulletEnabled val="1"/>
        </dgm:presLayoutVars>
      </dgm:prSet>
      <dgm:spPr/>
    </dgm:pt>
    <dgm:pt modelId="{03E1BDDA-9ED9-41A5-AB73-512A9377174E}" type="pres">
      <dgm:prSet presAssocID="{B401E7BC-8126-4073-A496-4C1A913EB0E9}" presName="parTxOnlySpace" presStyleCnt="0"/>
      <dgm:spPr/>
    </dgm:pt>
    <dgm:pt modelId="{D59EAB85-699D-4660-8662-321C44002CE6}" type="pres">
      <dgm:prSet presAssocID="{8F94869A-665F-4071-AE98-DC8C9CE02ABA}" presName="parTxOnly" presStyleLbl="node1" presStyleIdx="2" presStyleCnt="3">
        <dgm:presLayoutVars>
          <dgm:chMax val="0"/>
          <dgm:chPref val="0"/>
          <dgm:bulletEnabled val="1"/>
        </dgm:presLayoutVars>
      </dgm:prSet>
      <dgm:spPr/>
    </dgm:pt>
  </dgm:ptLst>
  <dgm:cxnLst>
    <dgm:cxn modelId="{ED2F6D12-63C1-4EB4-BB65-9BA04FDC36C8}" srcId="{821740CD-6B5C-4014-A76D-DECB1EBBB582}" destId="{36B48093-4468-46DD-A911-37665E01948D}" srcOrd="1" destOrd="0" parTransId="{E487F58B-1B36-4876-B52A-D1EDDC2C1E00}" sibTransId="{B401E7BC-8126-4073-A496-4C1A913EB0E9}"/>
    <dgm:cxn modelId="{A896E922-8F6C-439A-9BC9-B38475213541}" type="presOf" srcId="{8F94869A-665F-4071-AE98-DC8C9CE02ABA}" destId="{D59EAB85-699D-4660-8662-321C44002CE6}" srcOrd="0" destOrd="0" presId="urn:microsoft.com/office/officeart/2005/8/layout/chevron1"/>
    <dgm:cxn modelId="{8A363F30-B935-473A-AC77-8DA91314C66E}" srcId="{821740CD-6B5C-4014-A76D-DECB1EBBB582}" destId="{DEFA088E-9399-4C93-87D2-9F3DE4CECD01}" srcOrd="0" destOrd="0" parTransId="{FE91E4FA-1AC3-426F-AB84-CF2C4DA868A9}" sibTransId="{ACF4ED0C-1D2C-478B-8173-A418F3D923E0}"/>
    <dgm:cxn modelId="{DE6DF944-4BE3-43D0-B065-6CD90E8ECBC8}" srcId="{821740CD-6B5C-4014-A76D-DECB1EBBB582}" destId="{8F94869A-665F-4071-AE98-DC8C9CE02ABA}" srcOrd="2" destOrd="0" parTransId="{7B9EC489-DCE4-4C2C-ADB3-394729200190}" sibTransId="{263EAB1F-29A3-4D47-9A9C-6BC8F95C5B7D}"/>
    <dgm:cxn modelId="{001FBFC8-94B2-466F-8A82-351C2928ED9C}" type="presOf" srcId="{DEFA088E-9399-4C93-87D2-9F3DE4CECD01}" destId="{DB8854FB-60E4-4B2C-A607-BF5F05C603AC}" srcOrd="0" destOrd="0" presId="urn:microsoft.com/office/officeart/2005/8/layout/chevron1"/>
    <dgm:cxn modelId="{EDEA63F3-D84C-4507-AC39-6BB20539B42B}" type="presOf" srcId="{36B48093-4468-46DD-A911-37665E01948D}" destId="{7E4613C7-BE4E-49C3-AD58-4E361906D310}" srcOrd="0" destOrd="0" presId="urn:microsoft.com/office/officeart/2005/8/layout/chevron1"/>
    <dgm:cxn modelId="{65C6E3FA-2BDE-489B-867F-9F950FCAA8B8}" type="presOf" srcId="{821740CD-6B5C-4014-A76D-DECB1EBBB582}" destId="{12FB61DB-F163-4B09-843B-36FA79A673DA}" srcOrd="0" destOrd="0" presId="urn:microsoft.com/office/officeart/2005/8/layout/chevron1"/>
    <dgm:cxn modelId="{084D661B-0A85-4781-9A8F-B564320C6B2A}" type="presParOf" srcId="{12FB61DB-F163-4B09-843B-36FA79A673DA}" destId="{DB8854FB-60E4-4B2C-A607-BF5F05C603AC}" srcOrd="0" destOrd="0" presId="urn:microsoft.com/office/officeart/2005/8/layout/chevron1"/>
    <dgm:cxn modelId="{8C394FE4-CEB7-433D-ACEA-AF30450CB0F2}" type="presParOf" srcId="{12FB61DB-F163-4B09-843B-36FA79A673DA}" destId="{D1B8A01A-E445-4CC7-B14B-37A6B6557E9B}" srcOrd="1" destOrd="0" presId="urn:microsoft.com/office/officeart/2005/8/layout/chevron1"/>
    <dgm:cxn modelId="{2AB983D7-2F9E-4956-8959-4EE4ED30FFA3}" type="presParOf" srcId="{12FB61DB-F163-4B09-843B-36FA79A673DA}" destId="{7E4613C7-BE4E-49C3-AD58-4E361906D310}" srcOrd="2" destOrd="0" presId="urn:microsoft.com/office/officeart/2005/8/layout/chevron1"/>
    <dgm:cxn modelId="{F4038AF0-3569-417A-AC87-3796AB978717}" type="presParOf" srcId="{12FB61DB-F163-4B09-843B-36FA79A673DA}" destId="{03E1BDDA-9ED9-41A5-AB73-512A9377174E}" srcOrd="3" destOrd="0" presId="urn:microsoft.com/office/officeart/2005/8/layout/chevron1"/>
    <dgm:cxn modelId="{04E5EE92-95F5-496E-A511-E2C8903D5072}" type="presParOf" srcId="{12FB61DB-F163-4B09-843B-36FA79A673DA}" destId="{D59EAB85-699D-4660-8662-321C44002CE6}" srcOrd="4"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61400D2-3E6C-402A-B83A-80FCBFB729D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AU"/>
        </a:p>
      </dgm:t>
    </dgm:pt>
    <dgm:pt modelId="{1446D7E4-EC98-4088-9626-69A12324FF43}">
      <dgm:prSet phldrT="[Text]"/>
      <dgm:spPr/>
      <dgm:t>
        <a:bodyPr/>
        <a:lstStyle/>
        <a:p>
          <a:r>
            <a:rPr lang="en-AU" dirty="0"/>
            <a:t>1. Science is fundamentally based on observations and measurement (</a:t>
          </a:r>
          <a:r>
            <a:rPr lang="en-AU" b="1" dirty="0"/>
            <a:t>empiricism</a:t>
          </a:r>
          <a:r>
            <a:rPr lang="en-AU" dirty="0"/>
            <a:t>)</a:t>
          </a:r>
        </a:p>
      </dgm:t>
    </dgm:pt>
    <dgm:pt modelId="{279EFD58-8C08-4D2D-B333-B773C19D8DC8}" type="parTrans" cxnId="{FF169247-A245-4FC8-9552-7C7773BB154D}">
      <dgm:prSet/>
      <dgm:spPr/>
      <dgm:t>
        <a:bodyPr/>
        <a:lstStyle/>
        <a:p>
          <a:endParaRPr lang="en-AU"/>
        </a:p>
      </dgm:t>
    </dgm:pt>
    <dgm:pt modelId="{2297E8F1-454D-432B-82BC-F0AA59684F61}" type="sibTrans" cxnId="{FF169247-A245-4FC8-9552-7C7773BB154D}">
      <dgm:prSet/>
      <dgm:spPr/>
      <dgm:t>
        <a:bodyPr/>
        <a:lstStyle/>
        <a:p>
          <a:endParaRPr lang="en-AU"/>
        </a:p>
      </dgm:t>
    </dgm:pt>
    <dgm:pt modelId="{A31FA4A8-A778-4427-A5F4-0ABEAF0E7407}">
      <dgm:prSet phldrT="[Text]"/>
      <dgm:spPr/>
      <dgm:t>
        <a:bodyPr/>
        <a:lstStyle/>
        <a:p>
          <a:r>
            <a:rPr lang="en-AU" dirty="0"/>
            <a:t>But empiricism, and science, are not the only way we know things (</a:t>
          </a:r>
          <a:r>
            <a:rPr lang="en-AU" b="1" dirty="0"/>
            <a:t>epistemology</a:t>
          </a:r>
          <a:r>
            <a:rPr lang="en-AU" dirty="0"/>
            <a:t>). Don’t fall into the trap of scientism – other ways of knowing may be more appropriate for other disciplines that are also valid.</a:t>
          </a:r>
        </a:p>
      </dgm:t>
    </dgm:pt>
    <dgm:pt modelId="{5F61E241-F3D8-4EBC-BE45-D72DD2F6D90C}" type="parTrans" cxnId="{1AA9BC51-B4D7-4EF0-B298-FA94CE36880B}">
      <dgm:prSet/>
      <dgm:spPr/>
      <dgm:t>
        <a:bodyPr/>
        <a:lstStyle/>
        <a:p>
          <a:endParaRPr lang="en-AU"/>
        </a:p>
      </dgm:t>
    </dgm:pt>
    <dgm:pt modelId="{86F7170C-A18A-44B8-80DC-35B4D3177AD8}" type="sibTrans" cxnId="{1AA9BC51-B4D7-4EF0-B298-FA94CE36880B}">
      <dgm:prSet/>
      <dgm:spPr/>
      <dgm:t>
        <a:bodyPr/>
        <a:lstStyle/>
        <a:p>
          <a:endParaRPr lang="en-AU"/>
        </a:p>
      </dgm:t>
    </dgm:pt>
    <dgm:pt modelId="{884D8F29-C2B5-4B70-90C6-05668092FF24}">
      <dgm:prSet phldrT="[Text]"/>
      <dgm:spPr/>
      <dgm:t>
        <a:bodyPr/>
        <a:lstStyle/>
        <a:p>
          <a:r>
            <a:rPr lang="en-AU" dirty="0"/>
            <a:t>2. Science involves interpretation of observations to form general rules (</a:t>
          </a:r>
          <a:r>
            <a:rPr lang="en-AU" b="1" dirty="0"/>
            <a:t>induction</a:t>
          </a:r>
          <a:r>
            <a:rPr lang="en-AU" dirty="0"/>
            <a:t>) that can have explanatory power over observations</a:t>
          </a:r>
        </a:p>
      </dgm:t>
    </dgm:pt>
    <dgm:pt modelId="{90AF87B5-6CDB-4DEF-957D-F34BC206DEED}" type="parTrans" cxnId="{9BE31AC3-F7D1-4D5D-9059-0DAFB0DE4CDF}">
      <dgm:prSet/>
      <dgm:spPr/>
      <dgm:t>
        <a:bodyPr/>
        <a:lstStyle/>
        <a:p>
          <a:endParaRPr lang="en-AU"/>
        </a:p>
      </dgm:t>
    </dgm:pt>
    <dgm:pt modelId="{BF3C8C30-6DD3-4BC7-80FA-F3A74FE0CA1D}" type="sibTrans" cxnId="{9BE31AC3-F7D1-4D5D-9059-0DAFB0DE4CDF}">
      <dgm:prSet/>
      <dgm:spPr/>
      <dgm:t>
        <a:bodyPr/>
        <a:lstStyle/>
        <a:p>
          <a:endParaRPr lang="en-AU"/>
        </a:p>
      </dgm:t>
    </dgm:pt>
    <dgm:pt modelId="{8DA4620E-F439-4A14-9F13-ABB26BFB68AC}">
      <dgm:prSet phldrT="[Text]"/>
      <dgm:spPr/>
      <dgm:t>
        <a:bodyPr/>
        <a:lstStyle/>
        <a:p>
          <a:r>
            <a:rPr lang="en-AU" dirty="0"/>
            <a:t>Induction can never </a:t>
          </a:r>
          <a:r>
            <a:rPr lang="en-AU" i="1" dirty="0"/>
            <a:t>prove </a:t>
          </a:r>
          <a:r>
            <a:rPr lang="en-AU" i="0" dirty="0"/>
            <a:t>a theory or rule, just provide increasingly convincing evidence for it. E.g. inferential statistics. </a:t>
          </a:r>
          <a:endParaRPr lang="en-AU" dirty="0"/>
        </a:p>
      </dgm:t>
    </dgm:pt>
    <dgm:pt modelId="{161F5D7E-89D8-4CBB-BBAC-0F5DC395E6DF}" type="parTrans" cxnId="{A2AC0DCC-E5B8-417E-A058-D3ED24685907}">
      <dgm:prSet/>
      <dgm:spPr/>
      <dgm:t>
        <a:bodyPr/>
        <a:lstStyle/>
        <a:p>
          <a:endParaRPr lang="en-AU"/>
        </a:p>
      </dgm:t>
    </dgm:pt>
    <dgm:pt modelId="{254086DB-59F0-43C4-A292-B5800ECAE95D}" type="sibTrans" cxnId="{A2AC0DCC-E5B8-417E-A058-D3ED24685907}">
      <dgm:prSet/>
      <dgm:spPr/>
      <dgm:t>
        <a:bodyPr/>
        <a:lstStyle/>
        <a:p>
          <a:endParaRPr lang="en-AU"/>
        </a:p>
      </dgm:t>
    </dgm:pt>
    <dgm:pt modelId="{A724A46A-42A9-4668-9BC6-8AFDA76958F6}">
      <dgm:prSet phldrT="[Text]"/>
      <dgm:spPr/>
      <dgm:t>
        <a:bodyPr/>
        <a:lstStyle/>
        <a:p>
          <a:r>
            <a:rPr lang="en-AU" i="0" dirty="0"/>
            <a:t>3. These general rules or theories can be used to make predictions (</a:t>
          </a:r>
          <a:r>
            <a:rPr lang="en-AU" b="1" i="0" dirty="0"/>
            <a:t>deduction</a:t>
          </a:r>
          <a:r>
            <a:rPr lang="en-AU" i="0" dirty="0"/>
            <a:t>) that can have practical uses, and allow for theories to be tested.</a:t>
          </a:r>
        </a:p>
      </dgm:t>
    </dgm:pt>
    <dgm:pt modelId="{962AC2DC-11CE-45D1-B3F4-36537138D702}" type="parTrans" cxnId="{59CBB443-5404-4A98-9A90-CFD35BAE90EA}">
      <dgm:prSet/>
      <dgm:spPr/>
      <dgm:t>
        <a:bodyPr/>
        <a:lstStyle/>
        <a:p>
          <a:endParaRPr lang="en-AU"/>
        </a:p>
      </dgm:t>
    </dgm:pt>
    <dgm:pt modelId="{665B6163-7A69-491A-9066-7A35D82B7843}" type="sibTrans" cxnId="{59CBB443-5404-4A98-9A90-CFD35BAE90EA}">
      <dgm:prSet/>
      <dgm:spPr/>
      <dgm:t>
        <a:bodyPr/>
        <a:lstStyle/>
        <a:p>
          <a:endParaRPr lang="en-AU"/>
        </a:p>
      </dgm:t>
    </dgm:pt>
    <dgm:pt modelId="{958CA950-4B87-4BC7-9057-530FF4084B63}">
      <dgm:prSet phldrT="[Text]"/>
      <dgm:spPr/>
      <dgm:t>
        <a:bodyPr/>
        <a:lstStyle/>
        <a:p>
          <a:r>
            <a:rPr lang="en-AU" i="0" dirty="0"/>
            <a:t>Testing theories with strategically chosen experiments reinforces that science is an empirical pursuit. </a:t>
          </a:r>
        </a:p>
      </dgm:t>
    </dgm:pt>
    <dgm:pt modelId="{43FF3FCC-167B-444F-B5D7-9066092D3E3D}" type="parTrans" cxnId="{6A260D0F-E581-44C2-BFF5-EE9600B7BDD6}">
      <dgm:prSet/>
      <dgm:spPr/>
      <dgm:t>
        <a:bodyPr/>
        <a:lstStyle/>
        <a:p>
          <a:endParaRPr lang="en-AU"/>
        </a:p>
      </dgm:t>
    </dgm:pt>
    <dgm:pt modelId="{3E7D8F6C-EA49-406D-B22A-0B651950AFC3}" type="sibTrans" cxnId="{6A260D0F-E581-44C2-BFF5-EE9600B7BDD6}">
      <dgm:prSet/>
      <dgm:spPr/>
      <dgm:t>
        <a:bodyPr/>
        <a:lstStyle/>
        <a:p>
          <a:endParaRPr lang="en-AU"/>
        </a:p>
      </dgm:t>
    </dgm:pt>
    <dgm:pt modelId="{CC1513C7-06A7-4AD8-AFF9-E9D0B89ED51D}">
      <dgm:prSet phldrT="[Text]"/>
      <dgm:spPr/>
      <dgm:t>
        <a:bodyPr/>
        <a:lstStyle/>
        <a:p>
          <a:r>
            <a:rPr lang="en-AU" i="0" dirty="0"/>
            <a:t>4. Real progress is made when rules are proven to be wrong (</a:t>
          </a:r>
          <a:r>
            <a:rPr lang="en-AU" b="1" i="0" dirty="0"/>
            <a:t>falsified</a:t>
          </a:r>
          <a:r>
            <a:rPr lang="en-AU" i="0" dirty="0"/>
            <a:t>) so scientists should encourage tests that try and break the rules, or questioning against prevailing theories.</a:t>
          </a:r>
        </a:p>
      </dgm:t>
    </dgm:pt>
    <dgm:pt modelId="{064EF4FA-F2A4-4FA5-8014-70264E317B4E}" type="parTrans" cxnId="{7B05278F-5E73-4770-ACA3-1AFA165BE426}">
      <dgm:prSet/>
      <dgm:spPr/>
      <dgm:t>
        <a:bodyPr/>
        <a:lstStyle/>
        <a:p>
          <a:endParaRPr lang="en-AU"/>
        </a:p>
      </dgm:t>
    </dgm:pt>
    <dgm:pt modelId="{F5F9C6C8-D149-48A4-856D-C79C2917E280}" type="sibTrans" cxnId="{7B05278F-5E73-4770-ACA3-1AFA165BE426}">
      <dgm:prSet/>
      <dgm:spPr/>
      <dgm:t>
        <a:bodyPr/>
        <a:lstStyle/>
        <a:p>
          <a:endParaRPr lang="en-AU"/>
        </a:p>
      </dgm:t>
    </dgm:pt>
    <dgm:pt modelId="{BC6E9742-A0F6-48A3-959B-FC1FEB3544DE}">
      <dgm:prSet phldrT="[Text]"/>
      <dgm:spPr/>
      <dgm:t>
        <a:bodyPr/>
        <a:lstStyle/>
        <a:p>
          <a:r>
            <a:rPr lang="en-AU" i="0" dirty="0"/>
            <a:t>Scientific statements, according to Popper,  should therefore be written in a way that can be proven wrong (falsifiable) otherwise, maybe we shouldn’t call them scientific.</a:t>
          </a:r>
        </a:p>
      </dgm:t>
    </dgm:pt>
    <dgm:pt modelId="{A60A6C94-D3D4-425B-BF23-16F294399D62}" type="parTrans" cxnId="{AAFED339-6C13-4DE1-9FEA-F549402AE45E}">
      <dgm:prSet/>
      <dgm:spPr/>
      <dgm:t>
        <a:bodyPr/>
        <a:lstStyle/>
        <a:p>
          <a:endParaRPr lang="en-AU"/>
        </a:p>
      </dgm:t>
    </dgm:pt>
    <dgm:pt modelId="{4C808882-C2DA-4CFE-AC39-ED6D7EEDDC79}" type="sibTrans" cxnId="{AAFED339-6C13-4DE1-9FEA-F549402AE45E}">
      <dgm:prSet/>
      <dgm:spPr/>
      <dgm:t>
        <a:bodyPr/>
        <a:lstStyle/>
        <a:p>
          <a:endParaRPr lang="en-AU"/>
        </a:p>
      </dgm:t>
    </dgm:pt>
    <dgm:pt modelId="{6833D660-D2DD-4E90-9366-359CAE3CE83F}">
      <dgm:prSet phldrT="[Text]"/>
      <dgm:spPr/>
      <dgm:t>
        <a:bodyPr/>
        <a:lstStyle/>
        <a:p>
          <a:r>
            <a:rPr lang="en-AU" i="0" dirty="0"/>
            <a:t>5. Falsification and scientific progress in the real world is rarely simple. Value judgements need to be made about the probability of competing theories being correct. Science isn’t… an exact science.</a:t>
          </a:r>
        </a:p>
      </dgm:t>
    </dgm:pt>
    <dgm:pt modelId="{5E022A48-E67A-4921-A9E7-81BD6291034D}" type="parTrans" cxnId="{8582EE07-D1CF-4DEA-BF51-75DCD927AECA}">
      <dgm:prSet/>
      <dgm:spPr/>
      <dgm:t>
        <a:bodyPr/>
        <a:lstStyle/>
        <a:p>
          <a:endParaRPr lang="en-AU"/>
        </a:p>
      </dgm:t>
    </dgm:pt>
    <dgm:pt modelId="{8B975BDB-F675-41C6-902C-BF461592D044}" type="sibTrans" cxnId="{8582EE07-D1CF-4DEA-BF51-75DCD927AECA}">
      <dgm:prSet/>
      <dgm:spPr/>
      <dgm:t>
        <a:bodyPr/>
        <a:lstStyle/>
        <a:p>
          <a:endParaRPr lang="en-AU"/>
        </a:p>
      </dgm:t>
    </dgm:pt>
    <dgm:pt modelId="{9B698B3A-2CC3-4C71-86CD-BEC559E27211}">
      <dgm:prSet phldrT="[Text]"/>
      <dgm:spPr/>
      <dgm:t>
        <a:bodyPr/>
        <a:lstStyle/>
        <a:p>
          <a:endParaRPr lang="en-AU" i="0" dirty="0"/>
        </a:p>
      </dgm:t>
    </dgm:pt>
    <dgm:pt modelId="{FC52CC05-F542-4C78-9BDA-34BAE556BEDB}" type="parTrans" cxnId="{FFA86C02-582C-4EA5-8632-5382ED82D59C}">
      <dgm:prSet/>
      <dgm:spPr/>
      <dgm:t>
        <a:bodyPr/>
        <a:lstStyle/>
        <a:p>
          <a:endParaRPr lang="en-AU"/>
        </a:p>
      </dgm:t>
    </dgm:pt>
    <dgm:pt modelId="{26ED5F89-0036-44DE-870D-4A6B5856982E}" type="sibTrans" cxnId="{FFA86C02-582C-4EA5-8632-5382ED82D59C}">
      <dgm:prSet/>
      <dgm:spPr/>
      <dgm:t>
        <a:bodyPr/>
        <a:lstStyle/>
        <a:p>
          <a:endParaRPr lang="en-AU"/>
        </a:p>
      </dgm:t>
    </dgm:pt>
    <dgm:pt modelId="{492A093E-9EB5-4D80-B1CC-DC8778341DDD}">
      <dgm:prSet phldrT="[Text]"/>
      <dgm:spPr/>
      <dgm:t>
        <a:bodyPr/>
        <a:lstStyle/>
        <a:p>
          <a:r>
            <a:rPr lang="en-AU" i="0" dirty="0"/>
            <a:t>Scientists should consider the strength of the experimental evidence including reliability and validity, the soundness of the logic of the explanatory mechanisms, and if necessary, the simplicity of the explanatory mechanism (</a:t>
          </a:r>
          <a:r>
            <a:rPr lang="en-AU" b="1" i="0" dirty="0"/>
            <a:t>Parsimony/Occam’s Razor</a:t>
          </a:r>
          <a:r>
            <a:rPr lang="en-AU" i="0" dirty="0"/>
            <a:t>) when making evaluations.</a:t>
          </a:r>
        </a:p>
      </dgm:t>
    </dgm:pt>
    <dgm:pt modelId="{A057F3E3-7531-49CF-8401-7A59A43C3AF2}" type="parTrans" cxnId="{7AB4D362-047B-4C63-82F0-BA2ECD42349C}">
      <dgm:prSet/>
      <dgm:spPr/>
      <dgm:t>
        <a:bodyPr/>
        <a:lstStyle/>
        <a:p>
          <a:endParaRPr lang="en-AU"/>
        </a:p>
      </dgm:t>
    </dgm:pt>
    <dgm:pt modelId="{3D828196-A444-4D0F-8302-930F0B18ABCE}" type="sibTrans" cxnId="{7AB4D362-047B-4C63-82F0-BA2ECD42349C}">
      <dgm:prSet/>
      <dgm:spPr/>
      <dgm:t>
        <a:bodyPr/>
        <a:lstStyle/>
        <a:p>
          <a:endParaRPr lang="en-AU"/>
        </a:p>
      </dgm:t>
    </dgm:pt>
    <dgm:pt modelId="{3858913B-6E4D-4C4C-A51E-72687837E4B3}" type="pres">
      <dgm:prSet presAssocID="{161400D2-3E6C-402A-B83A-80FCBFB729DA}" presName="linear" presStyleCnt="0">
        <dgm:presLayoutVars>
          <dgm:animLvl val="lvl"/>
          <dgm:resizeHandles val="exact"/>
        </dgm:presLayoutVars>
      </dgm:prSet>
      <dgm:spPr/>
    </dgm:pt>
    <dgm:pt modelId="{F3B98C7D-62BF-432A-9D09-6A961752F4E1}" type="pres">
      <dgm:prSet presAssocID="{1446D7E4-EC98-4088-9626-69A12324FF43}" presName="parentText" presStyleLbl="node1" presStyleIdx="0" presStyleCnt="5">
        <dgm:presLayoutVars>
          <dgm:chMax val="0"/>
          <dgm:bulletEnabled val="1"/>
        </dgm:presLayoutVars>
      </dgm:prSet>
      <dgm:spPr/>
    </dgm:pt>
    <dgm:pt modelId="{42F37C77-7ADE-4E9D-AD0C-6521C02BEA65}" type="pres">
      <dgm:prSet presAssocID="{1446D7E4-EC98-4088-9626-69A12324FF43}" presName="childText" presStyleLbl="revTx" presStyleIdx="0" presStyleCnt="5">
        <dgm:presLayoutVars>
          <dgm:bulletEnabled val="1"/>
        </dgm:presLayoutVars>
      </dgm:prSet>
      <dgm:spPr/>
    </dgm:pt>
    <dgm:pt modelId="{92602860-71A0-469B-90AB-C48FEF75261D}" type="pres">
      <dgm:prSet presAssocID="{884D8F29-C2B5-4B70-90C6-05668092FF24}" presName="parentText" presStyleLbl="node1" presStyleIdx="1" presStyleCnt="5">
        <dgm:presLayoutVars>
          <dgm:chMax val="0"/>
          <dgm:bulletEnabled val="1"/>
        </dgm:presLayoutVars>
      </dgm:prSet>
      <dgm:spPr/>
    </dgm:pt>
    <dgm:pt modelId="{8BDEE686-CE32-401E-ABEB-99D49DCF7FA4}" type="pres">
      <dgm:prSet presAssocID="{884D8F29-C2B5-4B70-90C6-05668092FF24}" presName="childText" presStyleLbl="revTx" presStyleIdx="1" presStyleCnt="5">
        <dgm:presLayoutVars>
          <dgm:bulletEnabled val="1"/>
        </dgm:presLayoutVars>
      </dgm:prSet>
      <dgm:spPr/>
    </dgm:pt>
    <dgm:pt modelId="{84C6E4D3-2CFF-46CD-809D-3792969BC917}" type="pres">
      <dgm:prSet presAssocID="{A724A46A-42A9-4668-9BC6-8AFDA76958F6}" presName="parentText" presStyleLbl="node1" presStyleIdx="2" presStyleCnt="5">
        <dgm:presLayoutVars>
          <dgm:chMax val="0"/>
          <dgm:bulletEnabled val="1"/>
        </dgm:presLayoutVars>
      </dgm:prSet>
      <dgm:spPr/>
    </dgm:pt>
    <dgm:pt modelId="{CC812AB5-0AA3-4ECC-82B9-100B2C41A59E}" type="pres">
      <dgm:prSet presAssocID="{A724A46A-42A9-4668-9BC6-8AFDA76958F6}" presName="childText" presStyleLbl="revTx" presStyleIdx="2" presStyleCnt="5">
        <dgm:presLayoutVars>
          <dgm:bulletEnabled val="1"/>
        </dgm:presLayoutVars>
      </dgm:prSet>
      <dgm:spPr/>
    </dgm:pt>
    <dgm:pt modelId="{FE4402CE-345F-4BE1-8033-CD768132B814}" type="pres">
      <dgm:prSet presAssocID="{CC1513C7-06A7-4AD8-AFF9-E9D0B89ED51D}" presName="parentText" presStyleLbl="node1" presStyleIdx="3" presStyleCnt="5">
        <dgm:presLayoutVars>
          <dgm:chMax val="0"/>
          <dgm:bulletEnabled val="1"/>
        </dgm:presLayoutVars>
      </dgm:prSet>
      <dgm:spPr/>
    </dgm:pt>
    <dgm:pt modelId="{0001CF1D-15CD-423D-96C9-9DE99933AFD1}" type="pres">
      <dgm:prSet presAssocID="{CC1513C7-06A7-4AD8-AFF9-E9D0B89ED51D}" presName="childText" presStyleLbl="revTx" presStyleIdx="3" presStyleCnt="5">
        <dgm:presLayoutVars>
          <dgm:bulletEnabled val="1"/>
        </dgm:presLayoutVars>
      </dgm:prSet>
      <dgm:spPr/>
    </dgm:pt>
    <dgm:pt modelId="{B5C52923-6A9A-4B33-A437-3775A6687188}" type="pres">
      <dgm:prSet presAssocID="{6833D660-D2DD-4E90-9366-359CAE3CE83F}" presName="parentText" presStyleLbl="node1" presStyleIdx="4" presStyleCnt="5">
        <dgm:presLayoutVars>
          <dgm:chMax val="0"/>
          <dgm:bulletEnabled val="1"/>
        </dgm:presLayoutVars>
      </dgm:prSet>
      <dgm:spPr/>
    </dgm:pt>
    <dgm:pt modelId="{1124E3A9-4565-4506-B11D-4F3830039229}" type="pres">
      <dgm:prSet presAssocID="{6833D660-D2DD-4E90-9366-359CAE3CE83F}" presName="childText" presStyleLbl="revTx" presStyleIdx="4" presStyleCnt="5">
        <dgm:presLayoutVars>
          <dgm:bulletEnabled val="1"/>
        </dgm:presLayoutVars>
      </dgm:prSet>
      <dgm:spPr/>
    </dgm:pt>
  </dgm:ptLst>
  <dgm:cxnLst>
    <dgm:cxn modelId="{FFA86C02-582C-4EA5-8632-5382ED82D59C}" srcId="{6833D660-D2DD-4E90-9366-359CAE3CE83F}" destId="{9B698B3A-2CC3-4C71-86CD-BEC559E27211}" srcOrd="1" destOrd="0" parTransId="{FC52CC05-F542-4C78-9BDA-34BAE556BEDB}" sibTransId="{26ED5F89-0036-44DE-870D-4A6B5856982E}"/>
    <dgm:cxn modelId="{8582EE07-D1CF-4DEA-BF51-75DCD927AECA}" srcId="{161400D2-3E6C-402A-B83A-80FCBFB729DA}" destId="{6833D660-D2DD-4E90-9366-359CAE3CE83F}" srcOrd="4" destOrd="0" parTransId="{5E022A48-E67A-4921-A9E7-81BD6291034D}" sibTransId="{8B975BDB-F675-41C6-902C-BF461592D044}"/>
    <dgm:cxn modelId="{00C10F0C-A29D-4566-8307-E44EC2F7EDE9}" type="presOf" srcId="{8DA4620E-F439-4A14-9F13-ABB26BFB68AC}" destId="{8BDEE686-CE32-401E-ABEB-99D49DCF7FA4}" srcOrd="0" destOrd="0" presId="urn:microsoft.com/office/officeart/2005/8/layout/vList2"/>
    <dgm:cxn modelId="{6A260D0F-E581-44C2-BFF5-EE9600B7BDD6}" srcId="{A724A46A-42A9-4668-9BC6-8AFDA76958F6}" destId="{958CA950-4B87-4BC7-9057-530FF4084B63}" srcOrd="0" destOrd="0" parTransId="{43FF3FCC-167B-444F-B5D7-9066092D3E3D}" sibTransId="{3E7D8F6C-EA49-406D-B22A-0B651950AFC3}"/>
    <dgm:cxn modelId="{18DBA410-BDE9-4B71-90F0-0941AD5E2413}" type="presOf" srcId="{BC6E9742-A0F6-48A3-959B-FC1FEB3544DE}" destId="{0001CF1D-15CD-423D-96C9-9DE99933AFD1}" srcOrd="0" destOrd="0" presId="urn:microsoft.com/office/officeart/2005/8/layout/vList2"/>
    <dgm:cxn modelId="{AAFED339-6C13-4DE1-9FEA-F549402AE45E}" srcId="{CC1513C7-06A7-4AD8-AFF9-E9D0B89ED51D}" destId="{BC6E9742-A0F6-48A3-959B-FC1FEB3544DE}" srcOrd="0" destOrd="0" parTransId="{A60A6C94-D3D4-425B-BF23-16F294399D62}" sibTransId="{4C808882-C2DA-4CFE-AC39-ED6D7EEDDC79}"/>
    <dgm:cxn modelId="{7AB4D362-047B-4C63-82F0-BA2ECD42349C}" srcId="{6833D660-D2DD-4E90-9366-359CAE3CE83F}" destId="{492A093E-9EB5-4D80-B1CC-DC8778341DDD}" srcOrd="0" destOrd="0" parTransId="{A057F3E3-7531-49CF-8401-7A59A43C3AF2}" sibTransId="{3D828196-A444-4D0F-8302-930F0B18ABCE}"/>
    <dgm:cxn modelId="{59CBB443-5404-4A98-9A90-CFD35BAE90EA}" srcId="{161400D2-3E6C-402A-B83A-80FCBFB729DA}" destId="{A724A46A-42A9-4668-9BC6-8AFDA76958F6}" srcOrd="2" destOrd="0" parTransId="{962AC2DC-11CE-45D1-B3F4-36537138D702}" sibTransId="{665B6163-7A69-491A-9066-7A35D82B7843}"/>
    <dgm:cxn modelId="{FF169247-A245-4FC8-9552-7C7773BB154D}" srcId="{161400D2-3E6C-402A-B83A-80FCBFB729DA}" destId="{1446D7E4-EC98-4088-9626-69A12324FF43}" srcOrd="0" destOrd="0" parTransId="{279EFD58-8C08-4D2D-B333-B773C19D8DC8}" sibTransId="{2297E8F1-454D-432B-82BC-F0AA59684F61}"/>
    <dgm:cxn modelId="{92D98B70-C011-4EDB-B12F-0DF1ED9A62B7}" type="presOf" srcId="{9B698B3A-2CC3-4C71-86CD-BEC559E27211}" destId="{1124E3A9-4565-4506-B11D-4F3830039229}" srcOrd="0" destOrd="1" presId="urn:microsoft.com/office/officeart/2005/8/layout/vList2"/>
    <dgm:cxn modelId="{1AA9BC51-B4D7-4EF0-B298-FA94CE36880B}" srcId="{1446D7E4-EC98-4088-9626-69A12324FF43}" destId="{A31FA4A8-A778-4427-A5F4-0ABEAF0E7407}" srcOrd="0" destOrd="0" parTransId="{5F61E241-F3D8-4EBC-BE45-D72DD2F6D90C}" sibTransId="{86F7170C-A18A-44B8-80DC-35B4D3177AD8}"/>
    <dgm:cxn modelId="{C3D82783-C2EB-4436-A6EF-5894DBDB914E}" type="presOf" srcId="{A31FA4A8-A778-4427-A5F4-0ABEAF0E7407}" destId="{42F37C77-7ADE-4E9D-AD0C-6521C02BEA65}" srcOrd="0" destOrd="0" presId="urn:microsoft.com/office/officeart/2005/8/layout/vList2"/>
    <dgm:cxn modelId="{8BA3458B-31E6-4B96-AFA9-416E52E34AA9}" type="presOf" srcId="{1446D7E4-EC98-4088-9626-69A12324FF43}" destId="{F3B98C7D-62BF-432A-9D09-6A961752F4E1}" srcOrd="0" destOrd="0" presId="urn:microsoft.com/office/officeart/2005/8/layout/vList2"/>
    <dgm:cxn modelId="{7B05278F-5E73-4770-ACA3-1AFA165BE426}" srcId="{161400D2-3E6C-402A-B83A-80FCBFB729DA}" destId="{CC1513C7-06A7-4AD8-AFF9-E9D0B89ED51D}" srcOrd="3" destOrd="0" parTransId="{064EF4FA-F2A4-4FA5-8014-70264E317B4E}" sibTransId="{F5F9C6C8-D149-48A4-856D-C79C2917E280}"/>
    <dgm:cxn modelId="{83C4CF98-B918-4FFB-9E5F-ECE5FB58703D}" type="presOf" srcId="{CC1513C7-06A7-4AD8-AFF9-E9D0B89ED51D}" destId="{FE4402CE-345F-4BE1-8033-CD768132B814}" srcOrd="0" destOrd="0" presId="urn:microsoft.com/office/officeart/2005/8/layout/vList2"/>
    <dgm:cxn modelId="{5FECE3AE-E7C7-440D-8FB6-F3C2DAF9B756}" type="presOf" srcId="{161400D2-3E6C-402A-B83A-80FCBFB729DA}" destId="{3858913B-6E4D-4C4C-A51E-72687837E4B3}" srcOrd="0" destOrd="0" presId="urn:microsoft.com/office/officeart/2005/8/layout/vList2"/>
    <dgm:cxn modelId="{258FD2BD-1D2D-4843-B11B-5A086FCC31D2}" type="presOf" srcId="{6833D660-D2DD-4E90-9366-359CAE3CE83F}" destId="{B5C52923-6A9A-4B33-A437-3775A6687188}" srcOrd="0" destOrd="0" presId="urn:microsoft.com/office/officeart/2005/8/layout/vList2"/>
    <dgm:cxn modelId="{9BE31AC3-F7D1-4D5D-9059-0DAFB0DE4CDF}" srcId="{161400D2-3E6C-402A-B83A-80FCBFB729DA}" destId="{884D8F29-C2B5-4B70-90C6-05668092FF24}" srcOrd="1" destOrd="0" parTransId="{90AF87B5-6CDB-4DEF-957D-F34BC206DEED}" sibTransId="{BF3C8C30-6DD3-4BC7-80FA-F3A74FE0CA1D}"/>
    <dgm:cxn modelId="{A2AC0DCC-E5B8-417E-A058-D3ED24685907}" srcId="{884D8F29-C2B5-4B70-90C6-05668092FF24}" destId="{8DA4620E-F439-4A14-9F13-ABB26BFB68AC}" srcOrd="0" destOrd="0" parTransId="{161F5D7E-89D8-4CBB-BBAC-0F5DC395E6DF}" sibTransId="{254086DB-59F0-43C4-A292-B5800ECAE95D}"/>
    <dgm:cxn modelId="{A845F9CC-1AC6-4841-8D54-D8272CB1F052}" type="presOf" srcId="{884D8F29-C2B5-4B70-90C6-05668092FF24}" destId="{92602860-71A0-469B-90AB-C48FEF75261D}" srcOrd="0" destOrd="0" presId="urn:microsoft.com/office/officeart/2005/8/layout/vList2"/>
    <dgm:cxn modelId="{5CE5F2D6-2B13-45E0-BF38-7661C7FBE7B7}" type="presOf" srcId="{A724A46A-42A9-4668-9BC6-8AFDA76958F6}" destId="{84C6E4D3-2CFF-46CD-809D-3792969BC917}" srcOrd="0" destOrd="0" presId="urn:microsoft.com/office/officeart/2005/8/layout/vList2"/>
    <dgm:cxn modelId="{148C5EDA-483F-4EF6-8C5B-5A61A04E16F1}" type="presOf" srcId="{958CA950-4B87-4BC7-9057-530FF4084B63}" destId="{CC812AB5-0AA3-4ECC-82B9-100B2C41A59E}" srcOrd="0" destOrd="0" presId="urn:microsoft.com/office/officeart/2005/8/layout/vList2"/>
    <dgm:cxn modelId="{D1BA50F7-B2FF-44B3-AD5A-907DE98F0A3B}" type="presOf" srcId="{492A093E-9EB5-4D80-B1CC-DC8778341DDD}" destId="{1124E3A9-4565-4506-B11D-4F3830039229}" srcOrd="0" destOrd="0" presId="urn:microsoft.com/office/officeart/2005/8/layout/vList2"/>
    <dgm:cxn modelId="{EC37AC03-0577-43CC-83F4-0AA3BA9BC055}" type="presParOf" srcId="{3858913B-6E4D-4C4C-A51E-72687837E4B3}" destId="{F3B98C7D-62BF-432A-9D09-6A961752F4E1}" srcOrd="0" destOrd="0" presId="urn:microsoft.com/office/officeart/2005/8/layout/vList2"/>
    <dgm:cxn modelId="{F3B5BEB1-48B3-449B-ABF0-EAE4B7A8CEBA}" type="presParOf" srcId="{3858913B-6E4D-4C4C-A51E-72687837E4B3}" destId="{42F37C77-7ADE-4E9D-AD0C-6521C02BEA65}" srcOrd="1" destOrd="0" presId="urn:microsoft.com/office/officeart/2005/8/layout/vList2"/>
    <dgm:cxn modelId="{9B132266-5F6B-4D68-9A74-FBBB6586BE9A}" type="presParOf" srcId="{3858913B-6E4D-4C4C-A51E-72687837E4B3}" destId="{92602860-71A0-469B-90AB-C48FEF75261D}" srcOrd="2" destOrd="0" presId="urn:microsoft.com/office/officeart/2005/8/layout/vList2"/>
    <dgm:cxn modelId="{CCDF53A8-F63F-40B7-BE32-C5CE5E992BD7}" type="presParOf" srcId="{3858913B-6E4D-4C4C-A51E-72687837E4B3}" destId="{8BDEE686-CE32-401E-ABEB-99D49DCF7FA4}" srcOrd="3" destOrd="0" presId="urn:microsoft.com/office/officeart/2005/8/layout/vList2"/>
    <dgm:cxn modelId="{3D8BBBC4-A68F-47F6-A953-309800AFC1DD}" type="presParOf" srcId="{3858913B-6E4D-4C4C-A51E-72687837E4B3}" destId="{84C6E4D3-2CFF-46CD-809D-3792969BC917}" srcOrd="4" destOrd="0" presId="urn:microsoft.com/office/officeart/2005/8/layout/vList2"/>
    <dgm:cxn modelId="{39FF39D3-4195-442A-A17D-65F9C2C9A85D}" type="presParOf" srcId="{3858913B-6E4D-4C4C-A51E-72687837E4B3}" destId="{CC812AB5-0AA3-4ECC-82B9-100B2C41A59E}" srcOrd="5" destOrd="0" presId="urn:microsoft.com/office/officeart/2005/8/layout/vList2"/>
    <dgm:cxn modelId="{6066D77F-2202-433C-AAAC-F709CD99D713}" type="presParOf" srcId="{3858913B-6E4D-4C4C-A51E-72687837E4B3}" destId="{FE4402CE-345F-4BE1-8033-CD768132B814}" srcOrd="6" destOrd="0" presId="urn:microsoft.com/office/officeart/2005/8/layout/vList2"/>
    <dgm:cxn modelId="{62417CCE-29DE-4243-A0AF-7BA09FAB5ECD}" type="presParOf" srcId="{3858913B-6E4D-4C4C-A51E-72687837E4B3}" destId="{0001CF1D-15CD-423D-96C9-9DE99933AFD1}" srcOrd="7" destOrd="0" presId="urn:microsoft.com/office/officeart/2005/8/layout/vList2"/>
    <dgm:cxn modelId="{CE7A1D97-E29F-4D6E-B378-61C808E272EC}" type="presParOf" srcId="{3858913B-6E4D-4C4C-A51E-72687837E4B3}" destId="{B5C52923-6A9A-4B33-A437-3775A6687188}" srcOrd="8" destOrd="0" presId="urn:microsoft.com/office/officeart/2005/8/layout/vList2"/>
    <dgm:cxn modelId="{2F66B396-C11E-4FBB-963C-261154934A21}" type="presParOf" srcId="{3858913B-6E4D-4C4C-A51E-72687837E4B3}" destId="{1124E3A9-4565-4506-B11D-4F3830039229}"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76A15E-970A-4989-B6E2-FCA8C725B53B}">
      <dsp:nvSpPr>
        <dsp:cNvPr id="0" name=""/>
        <dsp:cNvSpPr/>
      </dsp:nvSpPr>
      <dsp:spPr>
        <a:xfrm>
          <a:off x="780302" y="793"/>
          <a:ext cx="2349775" cy="140986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AU" sz="2800" kern="1200" dirty="0"/>
            <a:t>Reason (rationalism)</a:t>
          </a:r>
        </a:p>
      </dsp:txBody>
      <dsp:txXfrm>
        <a:off x="780302" y="793"/>
        <a:ext cx="2349775" cy="1409865"/>
      </dsp:txXfrm>
    </dsp:sp>
    <dsp:sp modelId="{96F121A6-B21D-42B6-AD27-71B2DE05AF7B}">
      <dsp:nvSpPr>
        <dsp:cNvPr id="0" name=""/>
        <dsp:cNvSpPr/>
      </dsp:nvSpPr>
      <dsp:spPr>
        <a:xfrm>
          <a:off x="3365055" y="793"/>
          <a:ext cx="2349775" cy="140986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AU" sz="2800" kern="1200" dirty="0"/>
            <a:t>Sense perception (empiricism)</a:t>
          </a:r>
        </a:p>
      </dsp:txBody>
      <dsp:txXfrm>
        <a:off x="3365055" y="793"/>
        <a:ext cx="2349775" cy="1409865"/>
      </dsp:txXfrm>
    </dsp:sp>
    <dsp:sp modelId="{00C54384-6772-4EBE-BED4-C14C1312209C}">
      <dsp:nvSpPr>
        <dsp:cNvPr id="0" name=""/>
        <dsp:cNvSpPr/>
      </dsp:nvSpPr>
      <dsp:spPr>
        <a:xfrm>
          <a:off x="5949808" y="793"/>
          <a:ext cx="2349775" cy="140986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AU" sz="2800" kern="1200" dirty="0"/>
            <a:t>Emotion</a:t>
          </a:r>
        </a:p>
      </dsp:txBody>
      <dsp:txXfrm>
        <a:off x="5949808" y="793"/>
        <a:ext cx="2349775" cy="1409865"/>
      </dsp:txXfrm>
    </dsp:sp>
    <dsp:sp modelId="{6D13D2EB-64D7-444A-B49F-A973D21A023E}">
      <dsp:nvSpPr>
        <dsp:cNvPr id="0" name=""/>
        <dsp:cNvSpPr/>
      </dsp:nvSpPr>
      <dsp:spPr>
        <a:xfrm>
          <a:off x="780302" y="1645636"/>
          <a:ext cx="2349775" cy="140986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AU" sz="2800" kern="1200" dirty="0"/>
            <a:t>Language</a:t>
          </a:r>
        </a:p>
      </dsp:txBody>
      <dsp:txXfrm>
        <a:off x="780302" y="1645636"/>
        <a:ext cx="2349775" cy="1409865"/>
      </dsp:txXfrm>
    </dsp:sp>
    <dsp:sp modelId="{B1D7BA14-BB46-49C4-BD46-EC90D0009F6F}">
      <dsp:nvSpPr>
        <dsp:cNvPr id="0" name=""/>
        <dsp:cNvSpPr/>
      </dsp:nvSpPr>
      <dsp:spPr>
        <a:xfrm>
          <a:off x="3365055" y="1645636"/>
          <a:ext cx="2349775" cy="140986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AU" sz="2800" kern="1200" dirty="0"/>
            <a:t>Memory</a:t>
          </a:r>
        </a:p>
      </dsp:txBody>
      <dsp:txXfrm>
        <a:off x="3365055" y="1645636"/>
        <a:ext cx="2349775" cy="1409865"/>
      </dsp:txXfrm>
    </dsp:sp>
    <dsp:sp modelId="{628F8074-ECD8-4015-954C-40BF15274535}">
      <dsp:nvSpPr>
        <dsp:cNvPr id="0" name=""/>
        <dsp:cNvSpPr/>
      </dsp:nvSpPr>
      <dsp:spPr>
        <a:xfrm>
          <a:off x="5949808" y="1645636"/>
          <a:ext cx="2349775" cy="140986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AU" sz="2800" kern="1200" dirty="0"/>
            <a:t>Imagination</a:t>
          </a:r>
        </a:p>
      </dsp:txBody>
      <dsp:txXfrm>
        <a:off x="5949808" y="1645636"/>
        <a:ext cx="2349775" cy="1409865"/>
      </dsp:txXfrm>
    </dsp:sp>
    <dsp:sp modelId="{4E39F2E5-B19A-45CC-9202-AAB21038F4BB}">
      <dsp:nvSpPr>
        <dsp:cNvPr id="0" name=""/>
        <dsp:cNvSpPr/>
      </dsp:nvSpPr>
      <dsp:spPr>
        <a:xfrm>
          <a:off x="2072679" y="3290479"/>
          <a:ext cx="2349775" cy="140986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AU" sz="2800" kern="1200" dirty="0"/>
            <a:t>Belief</a:t>
          </a:r>
        </a:p>
      </dsp:txBody>
      <dsp:txXfrm>
        <a:off x="2072679" y="3290479"/>
        <a:ext cx="2349775" cy="1409865"/>
      </dsp:txXfrm>
    </dsp:sp>
    <dsp:sp modelId="{17BBA74E-31FE-437C-BAAE-370CEECD5E6E}">
      <dsp:nvSpPr>
        <dsp:cNvPr id="0" name=""/>
        <dsp:cNvSpPr/>
      </dsp:nvSpPr>
      <dsp:spPr>
        <a:xfrm>
          <a:off x="4657432" y="3290479"/>
          <a:ext cx="2349775" cy="140986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AU" sz="2800" kern="1200" dirty="0"/>
            <a:t>Intuition</a:t>
          </a:r>
        </a:p>
      </dsp:txBody>
      <dsp:txXfrm>
        <a:off x="4657432" y="3290479"/>
        <a:ext cx="2349775" cy="14098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8854FB-60E4-4B2C-A607-BF5F05C603AC}">
      <dsp:nvSpPr>
        <dsp:cNvPr id="0" name=""/>
        <dsp:cNvSpPr/>
      </dsp:nvSpPr>
      <dsp:spPr>
        <a:xfrm>
          <a:off x="2088" y="1867122"/>
          <a:ext cx="2544178" cy="101767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AU" sz="1700" kern="1200" dirty="0"/>
            <a:t>Observations</a:t>
          </a:r>
        </a:p>
      </dsp:txBody>
      <dsp:txXfrm>
        <a:off x="510924" y="1867122"/>
        <a:ext cx="1526507" cy="1017671"/>
      </dsp:txXfrm>
    </dsp:sp>
    <dsp:sp modelId="{7E4613C7-BE4E-49C3-AD58-4E361906D310}">
      <dsp:nvSpPr>
        <dsp:cNvPr id="0" name=""/>
        <dsp:cNvSpPr/>
      </dsp:nvSpPr>
      <dsp:spPr>
        <a:xfrm>
          <a:off x="2291848" y="1867122"/>
          <a:ext cx="2544178" cy="101767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AU" sz="1700" kern="1200" dirty="0"/>
            <a:t>Theory</a:t>
          </a:r>
        </a:p>
      </dsp:txBody>
      <dsp:txXfrm>
        <a:off x="2800684" y="1867122"/>
        <a:ext cx="1526507" cy="1017671"/>
      </dsp:txXfrm>
    </dsp:sp>
    <dsp:sp modelId="{D59EAB85-699D-4660-8662-321C44002CE6}">
      <dsp:nvSpPr>
        <dsp:cNvPr id="0" name=""/>
        <dsp:cNvSpPr/>
      </dsp:nvSpPr>
      <dsp:spPr>
        <a:xfrm>
          <a:off x="4581608" y="1867122"/>
          <a:ext cx="2544178" cy="101767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AU" sz="1700" kern="1200" dirty="0"/>
            <a:t>Predictions getting confirmed by experiment</a:t>
          </a:r>
        </a:p>
      </dsp:txBody>
      <dsp:txXfrm>
        <a:off x="5090444" y="1867122"/>
        <a:ext cx="1526507" cy="10176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8854FB-60E4-4B2C-A607-BF5F05C603AC}">
      <dsp:nvSpPr>
        <dsp:cNvPr id="0" name=""/>
        <dsp:cNvSpPr/>
      </dsp:nvSpPr>
      <dsp:spPr>
        <a:xfrm>
          <a:off x="2088" y="1867122"/>
          <a:ext cx="2544178" cy="101767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AU" sz="1700" kern="1200" dirty="0"/>
            <a:t>Observations</a:t>
          </a:r>
        </a:p>
      </dsp:txBody>
      <dsp:txXfrm>
        <a:off x="510924" y="1867122"/>
        <a:ext cx="1526507" cy="1017671"/>
      </dsp:txXfrm>
    </dsp:sp>
    <dsp:sp modelId="{7E4613C7-BE4E-49C3-AD58-4E361906D310}">
      <dsp:nvSpPr>
        <dsp:cNvPr id="0" name=""/>
        <dsp:cNvSpPr/>
      </dsp:nvSpPr>
      <dsp:spPr>
        <a:xfrm>
          <a:off x="2291848" y="1867122"/>
          <a:ext cx="2544178" cy="101767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AU" sz="1700" kern="1200" dirty="0"/>
            <a:t>Theory</a:t>
          </a:r>
        </a:p>
      </dsp:txBody>
      <dsp:txXfrm>
        <a:off x="2800684" y="1867122"/>
        <a:ext cx="1526507" cy="1017671"/>
      </dsp:txXfrm>
    </dsp:sp>
    <dsp:sp modelId="{D59EAB85-699D-4660-8662-321C44002CE6}">
      <dsp:nvSpPr>
        <dsp:cNvPr id="0" name=""/>
        <dsp:cNvSpPr/>
      </dsp:nvSpPr>
      <dsp:spPr>
        <a:xfrm>
          <a:off x="4581608" y="1867122"/>
          <a:ext cx="2544178" cy="101767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marL="0" lvl="0" indent="0" algn="ctr" defTabSz="755650">
            <a:lnSpc>
              <a:spcPct val="90000"/>
            </a:lnSpc>
            <a:spcBef>
              <a:spcPct val="0"/>
            </a:spcBef>
            <a:spcAft>
              <a:spcPct val="35000"/>
            </a:spcAft>
            <a:buNone/>
          </a:pPr>
          <a:r>
            <a:rPr lang="en-AU" sz="1700" kern="1200" dirty="0"/>
            <a:t>Predictions getting confirmed by experiment</a:t>
          </a:r>
        </a:p>
      </dsp:txBody>
      <dsp:txXfrm>
        <a:off x="5090444" y="1867122"/>
        <a:ext cx="1526507" cy="10176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98C7D-62BF-432A-9D09-6A961752F4E1}">
      <dsp:nvSpPr>
        <dsp:cNvPr id="0" name=""/>
        <dsp:cNvSpPr/>
      </dsp:nvSpPr>
      <dsp:spPr>
        <a:xfrm>
          <a:off x="0" y="19768"/>
          <a:ext cx="10315845" cy="75477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AU" sz="1900" kern="1200" dirty="0"/>
            <a:t>1. Science is fundamentally based on observations and measurement (</a:t>
          </a:r>
          <a:r>
            <a:rPr lang="en-AU" sz="1900" b="1" kern="1200" dirty="0"/>
            <a:t>empiricism</a:t>
          </a:r>
          <a:r>
            <a:rPr lang="en-AU" sz="1900" kern="1200" dirty="0"/>
            <a:t>)</a:t>
          </a:r>
        </a:p>
      </dsp:txBody>
      <dsp:txXfrm>
        <a:off x="36845" y="56613"/>
        <a:ext cx="10242155" cy="681087"/>
      </dsp:txXfrm>
    </dsp:sp>
    <dsp:sp modelId="{42F37C77-7ADE-4E9D-AD0C-6521C02BEA65}">
      <dsp:nvSpPr>
        <dsp:cNvPr id="0" name=""/>
        <dsp:cNvSpPr/>
      </dsp:nvSpPr>
      <dsp:spPr>
        <a:xfrm>
          <a:off x="0" y="774546"/>
          <a:ext cx="10315845"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52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AU" sz="1500" kern="1200" dirty="0"/>
            <a:t>But empiricism, and science, are not the only way we know things (</a:t>
          </a:r>
          <a:r>
            <a:rPr lang="en-AU" sz="1500" b="1" kern="1200" dirty="0"/>
            <a:t>epistemology</a:t>
          </a:r>
          <a:r>
            <a:rPr lang="en-AU" sz="1500" kern="1200" dirty="0"/>
            <a:t>). Don’t fall into the trap of scientism – other ways of knowing may be more appropriate for other disciplines that are also valid.</a:t>
          </a:r>
        </a:p>
      </dsp:txBody>
      <dsp:txXfrm>
        <a:off x="0" y="774546"/>
        <a:ext cx="10315845" cy="471960"/>
      </dsp:txXfrm>
    </dsp:sp>
    <dsp:sp modelId="{92602860-71A0-469B-90AB-C48FEF75261D}">
      <dsp:nvSpPr>
        <dsp:cNvPr id="0" name=""/>
        <dsp:cNvSpPr/>
      </dsp:nvSpPr>
      <dsp:spPr>
        <a:xfrm>
          <a:off x="0" y="1246506"/>
          <a:ext cx="10315845" cy="75477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AU" sz="1900" kern="1200" dirty="0"/>
            <a:t>2. Science involves interpretation of observations to form general rules (</a:t>
          </a:r>
          <a:r>
            <a:rPr lang="en-AU" sz="1900" b="1" kern="1200" dirty="0"/>
            <a:t>induction</a:t>
          </a:r>
          <a:r>
            <a:rPr lang="en-AU" sz="1900" kern="1200" dirty="0"/>
            <a:t>) that can have explanatory power over observations</a:t>
          </a:r>
        </a:p>
      </dsp:txBody>
      <dsp:txXfrm>
        <a:off x="36845" y="1283351"/>
        <a:ext cx="10242155" cy="681087"/>
      </dsp:txXfrm>
    </dsp:sp>
    <dsp:sp modelId="{8BDEE686-CE32-401E-ABEB-99D49DCF7FA4}">
      <dsp:nvSpPr>
        <dsp:cNvPr id="0" name=""/>
        <dsp:cNvSpPr/>
      </dsp:nvSpPr>
      <dsp:spPr>
        <a:xfrm>
          <a:off x="0" y="2001284"/>
          <a:ext cx="10315845"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52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AU" sz="1500" kern="1200" dirty="0"/>
            <a:t>Induction can never </a:t>
          </a:r>
          <a:r>
            <a:rPr lang="en-AU" sz="1500" i="1" kern="1200" dirty="0"/>
            <a:t>prove </a:t>
          </a:r>
          <a:r>
            <a:rPr lang="en-AU" sz="1500" i="0" kern="1200" dirty="0"/>
            <a:t>a theory or rule, just provide increasingly convincing evidence for it. E.g. inferential statistics. </a:t>
          </a:r>
          <a:endParaRPr lang="en-AU" sz="1500" kern="1200" dirty="0"/>
        </a:p>
      </dsp:txBody>
      <dsp:txXfrm>
        <a:off x="0" y="2001284"/>
        <a:ext cx="10315845" cy="314640"/>
      </dsp:txXfrm>
    </dsp:sp>
    <dsp:sp modelId="{84C6E4D3-2CFF-46CD-809D-3792969BC917}">
      <dsp:nvSpPr>
        <dsp:cNvPr id="0" name=""/>
        <dsp:cNvSpPr/>
      </dsp:nvSpPr>
      <dsp:spPr>
        <a:xfrm>
          <a:off x="0" y="2315924"/>
          <a:ext cx="10315845" cy="75477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AU" sz="1900" i="0" kern="1200" dirty="0"/>
            <a:t>3. These general rules or theories can be used to make predictions (</a:t>
          </a:r>
          <a:r>
            <a:rPr lang="en-AU" sz="1900" b="1" i="0" kern="1200" dirty="0"/>
            <a:t>deduction</a:t>
          </a:r>
          <a:r>
            <a:rPr lang="en-AU" sz="1900" i="0" kern="1200" dirty="0"/>
            <a:t>) that can have practical uses, and allow for theories to be tested.</a:t>
          </a:r>
        </a:p>
      </dsp:txBody>
      <dsp:txXfrm>
        <a:off x="36845" y="2352769"/>
        <a:ext cx="10242155" cy="681087"/>
      </dsp:txXfrm>
    </dsp:sp>
    <dsp:sp modelId="{CC812AB5-0AA3-4ECC-82B9-100B2C41A59E}">
      <dsp:nvSpPr>
        <dsp:cNvPr id="0" name=""/>
        <dsp:cNvSpPr/>
      </dsp:nvSpPr>
      <dsp:spPr>
        <a:xfrm>
          <a:off x="0" y="3070701"/>
          <a:ext cx="10315845"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52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AU" sz="1500" i="0" kern="1200" dirty="0"/>
            <a:t>Testing theories with strategically chosen experiments reinforces that science is an empirical pursuit. </a:t>
          </a:r>
        </a:p>
      </dsp:txBody>
      <dsp:txXfrm>
        <a:off x="0" y="3070701"/>
        <a:ext cx="10315845" cy="314640"/>
      </dsp:txXfrm>
    </dsp:sp>
    <dsp:sp modelId="{FE4402CE-345F-4BE1-8033-CD768132B814}">
      <dsp:nvSpPr>
        <dsp:cNvPr id="0" name=""/>
        <dsp:cNvSpPr/>
      </dsp:nvSpPr>
      <dsp:spPr>
        <a:xfrm>
          <a:off x="0" y="3385341"/>
          <a:ext cx="10315845" cy="75477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AU" sz="1900" i="0" kern="1200" dirty="0"/>
            <a:t>4. Real progress is made when rules are proven to be wrong (</a:t>
          </a:r>
          <a:r>
            <a:rPr lang="en-AU" sz="1900" b="1" i="0" kern="1200" dirty="0"/>
            <a:t>falsified</a:t>
          </a:r>
          <a:r>
            <a:rPr lang="en-AU" sz="1900" i="0" kern="1200" dirty="0"/>
            <a:t>) so scientists should encourage tests that try and break the rules, or questioning against prevailing theories.</a:t>
          </a:r>
        </a:p>
      </dsp:txBody>
      <dsp:txXfrm>
        <a:off x="36845" y="3422186"/>
        <a:ext cx="10242155" cy="681087"/>
      </dsp:txXfrm>
    </dsp:sp>
    <dsp:sp modelId="{0001CF1D-15CD-423D-96C9-9DE99933AFD1}">
      <dsp:nvSpPr>
        <dsp:cNvPr id="0" name=""/>
        <dsp:cNvSpPr/>
      </dsp:nvSpPr>
      <dsp:spPr>
        <a:xfrm>
          <a:off x="0" y="4140119"/>
          <a:ext cx="10315845"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52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AU" sz="1500" i="0" kern="1200" dirty="0"/>
            <a:t>Scientific statements, according to Popper,  should therefore be written in a way that can be proven wrong (falsifiable) otherwise, maybe we shouldn’t call them scientific.</a:t>
          </a:r>
        </a:p>
      </dsp:txBody>
      <dsp:txXfrm>
        <a:off x="0" y="4140119"/>
        <a:ext cx="10315845" cy="471960"/>
      </dsp:txXfrm>
    </dsp:sp>
    <dsp:sp modelId="{B5C52923-6A9A-4B33-A437-3775A6687188}">
      <dsp:nvSpPr>
        <dsp:cNvPr id="0" name=""/>
        <dsp:cNvSpPr/>
      </dsp:nvSpPr>
      <dsp:spPr>
        <a:xfrm>
          <a:off x="0" y="4612079"/>
          <a:ext cx="10315845" cy="75477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AU" sz="1900" i="0" kern="1200" dirty="0"/>
            <a:t>5. Falsification and scientific progress in the real world is rarely simple. Value judgements need to be made about the probability of competing theories being correct. Science isn’t… an exact science.</a:t>
          </a:r>
        </a:p>
      </dsp:txBody>
      <dsp:txXfrm>
        <a:off x="36845" y="4648924"/>
        <a:ext cx="10242155" cy="681087"/>
      </dsp:txXfrm>
    </dsp:sp>
    <dsp:sp modelId="{1124E3A9-4565-4506-B11D-4F3830039229}">
      <dsp:nvSpPr>
        <dsp:cNvPr id="0" name=""/>
        <dsp:cNvSpPr/>
      </dsp:nvSpPr>
      <dsp:spPr>
        <a:xfrm>
          <a:off x="0" y="5366857"/>
          <a:ext cx="10315845" cy="943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52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AU" sz="1500" i="0" kern="1200" dirty="0"/>
            <a:t>Scientists should consider the strength of the experimental evidence including reliability and validity, the soundness of the logic of the explanatory mechanisms, and if necessary, the simplicity of the explanatory mechanism (</a:t>
          </a:r>
          <a:r>
            <a:rPr lang="en-AU" sz="1500" b="1" i="0" kern="1200" dirty="0"/>
            <a:t>Parsimony/Occam’s Razor</a:t>
          </a:r>
          <a:r>
            <a:rPr lang="en-AU" sz="1500" i="0" kern="1200" dirty="0"/>
            <a:t>) when making evaluations.</a:t>
          </a:r>
        </a:p>
        <a:p>
          <a:pPr marL="114300" lvl="1" indent="-114300" algn="l" defTabSz="666750">
            <a:lnSpc>
              <a:spcPct val="90000"/>
            </a:lnSpc>
            <a:spcBef>
              <a:spcPct val="0"/>
            </a:spcBef>
            <a:spcAft>
              <a:spcPct val="20000"/>
            </a:spcAft>
            <a:buChar char="•"/>
          </a:pPr>
          <a:endParaRPr lang="en-AU" sz="1500" i="0" kern="1200" dirty="0"/>
        </a:p>
      </dsp:txBody>
      <dsp:txXfrm>
        <a:off x="0" y="5366857"/>
        <a:ext cx="10315845" cy="94392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871FEE-BA8F-4399-9EC8-0DBACD07D775}" type="datetimeFigureOut">
              <a:rPr lang="en-AU" smtClean="0"/>
              <a:t>29/10/2019</a:t>
            </a:fld>
            <a:endParaRPr lang="en-AU"/>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1F531C-3FC9-45FC-A778-A5B789BDD61C}" type="slidenum">
              <a:rPr lang="en-AU" smtClean="0"/>
              <a:t>‹#›</a:t>
            </a:fld>
            <a:endParaRPr lang="en-AU"/>
          </a:p>
        </p:txBody>
      </p:sp>
    </p:spTree>
    <p:extLst>
      <p:ext uri="{BB962C8B-B14F-4D97-AF65-F5344CB8AC3E}">
        <p14:creationId xmlns:p14="http://schemas.microsoft.com/office/powerpoint/2010/main" val="1203673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61F531C-3FC9-45FC-A778-A5B789BDD61C}" type="slidenum">
              <a:rPr lang="en-AU" smtClean="0"/>
              <a:t>3</a:t>
            </a:fld>
            <a:endParaRPr lang="en-AU"/>
          </a:p>
        </p:txBody>
      </p:sp>
    </p:spTree>
    <p:extLst>
      <p:ext uri="{BB962C8B-B14F-4D97-AF65-F5344CB8AC3E}">
        <p14:creationId xmlns:p14="http://schemas.microsoft.com/office/powerpoint/2010/main" val="3063470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en-US"/>
              <a:t>Click to edit Master title style</a:t>
            </a:r>
            <a:endParaRPr lang="en-US" dirty="0"/>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281EC5A-7E4A-6348-8FD8-1BCCDD60951E}" type="datetimeFigureOut">
              <a:rPr lang="en-US" smtClean="0"/>
              <a:t>10/29/2019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81EC5A-7E4A-6348-8FD8-1BCCDD60951E}" type="datetimeFigureOut">
              <a:rPr lang="en-US" smtClean="0"/>
              <a:t>10/29/2019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81EC5A-7E4A-6348-8FD8-1BCCDD60951E}" type="datetimeFigureOut">
              <a:rPr lang="en-US" smtClean="0"/>
              <a:t>10/29/2019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81EC5A-7E4A-6348-8FD8-1BCCDD60951E}" type="datetimeFigureOut">
              <a:rPr lang="en-US" smtClean="0"/>
              <a:t>10/29/2019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en-US"/>
              <a:t>Click to edit Master title style</a:t>
            </a:r>
            <a:endParaRPr lang="en-US" dirty="0"/>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81EC5A-7E4A-6348-8FD8-1BCCDD60951E}" type="datetimeFigureOut">
              <a:rPr lang="en-US" smtClean="0"/>
              <a:t>10/29/2019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35062" y="2012414"/>
            <a:ext cx="4544021"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412730" y="2012414"/>
            <a:ext cx="4544021"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81EC5A-7E4A-6348-8FD8-1BCCDD60951E}" type="datetimeFigureOut">
              <a:rPr lang="en-US" smtClean="0"/>
              <a:t>10/29/2019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en-US"/>
              <a:t>Click to edit Master title style</a:t>
            </a:r>
            <a:endParaRPr lang="en-US" dirty="0"/>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4" name="Content Placeholder 3"/>
          <p:cNvSpPr>
            <a:spLocks noGrp="1"/>
          </p:cNvSpPr>
          <p:nvPr>
            <p:ph sz="half" idx="2"/>
          </p:nvPr>
        </p:nvSpPr>
        <p:spPr>
          <a:xfrm>
            <a:off x="736456" y="2761381"/>
            <a:ext cx="4523137"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6" name="Content Placeholder 5"/>
          <p:cNvSpPr>
            <a:spLocks noGrp="1"/>
          </p:cNvSpPr>
          <p:nvPr>
            <p:ph sz="quarter" idx="4"/>
          </p:nvPr>
        </p:nvSpPr>
        <p:spPr>
          <a:xfrm>
            <a:off x="5412731" y="2761381"/>
            <a:ext cx="4545413"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81EC5A-7E4A-6348-8FD8-1BCCDD60951E}" type="datetimeFigureOut">
              <a:rPr lang="en-US" smtClean="0"/>
              <a:t>10/29/2019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81EC5A-7E4A-6348-8FD8-1BCCDD60951E}" type="datetimeFigureOut">
              <a:rPr lang="en-US" smtClean="0"/>
              <a:t>10/29/2019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81EC5A-7E4A-6348-8FD8-1BCCDD60951E}" type="datetimeFigureOut">
              <a:rPr lang="en-US" smtClean="0"/>
              <a:t>10/29/2019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US"/>
              <a:t>Click to edit Master title style</a:t>
            </a:r>
            <a:endParaRPr lang="en-US" dirty="0"/>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US"/>
              <a:t>Click to edit Master text styles</a:t>
            </a:r>
          </a:p>
        </p:txBody>
      </p:sp>
      <p:sp>
        <p:nvSpPr>
          <p:cNvPr id="5" name="Date Placeholder 4"/>
          <p:cNvSpPr>
            <a:spLocks noGrp="1"/>
          </p:cNvSpPr>
          <p:nvPr>
            <p:ph type="dt" sz="half" idx="10"/>
          </p:nvPr>
        </p:nvSpPr>
        <p:spPr/>
        <p:txBody>
          <a:bodyPr/>
          <a:lstStyle/>
          <a:p>
            <a:fld id="{0281EC5A-7E4A-6348-8FD8-1BCCDD60951E}" type="datetimeFigureOut">
              <a:rPr lang="en-US" smtClean="0"/>
              <a:t>10/29/2019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US"/>
              <a:t>Click to edit Master title style</a:t>
            </a:r>
            <a:endParaRPr lang="en-US" dirty="0"/>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US"/>
              <a:t>Click to edit Master text styles</a:t>
            </a:r>
          </a:p>
        </p:txBody>
      </p:sp>
      <p:sp>
        <p:nvSpPr>
          <p:cNvPr id="5" name="Date Placeholder 4"/>
          <p:cNvSpPr>
            <a:spLocks noGrp="1"/>
          </p:cNvSpPr>
          <p:nvPr>
            <p:ph type="dt" sz="half" idx="10"/>
          </p:nvPr>
        </p:nvSpPr>
        <p:spPr/>
        <p:txBody>
          <a:bodyPr/>
          <a:lstStyle/>
          <a:p>
            <a:fld id="{0281EC5A-7E4A-6348-8FD8-1BCCDD60951E}" type="datetimeFigureOut">
              <a:rPr lang="en-US" smtClean="0"/>
              <a:t>10/29/2019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BCA501-50DC-6742-BB5F-A9A5A939313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0281EC5A-7E4A-6348-8FD8-1BCCDD60951E}" type="datetimeFigureOut">
              <a:rPr lang="en-US" smtClean="0"/>
              <a:t>10/29/2019</a:t>
            </a:fld>
            <a:endParaRPr 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ACBCA501-50DC-6742-BB5F-A9A5A9393136}" type="slidenum">
              <a:rPr lang="en-US" smtClean="0"/>
              <a:t>‹#›</a:t>
            </a:fld>
            <a:endParaRPr lang="en-US"/>
          </a:p>
        </p:txBody>
      </p:sp>
    </p:spTree>
    <p:extLst>
      <p:ext uri="{BB962C8B-B14F-4D97-AF65-F5344CB8AC3E}">
        <p14:creationId xmlns:p14="http://schemas.microsoft.com/office/powerpoint/2010/main" val="18530069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hyperlink" Target="https://osc-ib.com/article/how-tok"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hyperlink" Target="https://nationalinterest.org/feature/was-john-locke-really-liberal-15900" TargetMode="External"/><Relationship Id="rId7"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s://www.onthisday.com/people/david-hume" TargetMode="External"/><Relationship Id="rId4" Type="http://schemas.openxmlformats.org/officeDocument/2006/relationships/hyperlink" Target="https://www.the-philosophy.com/george-berkeley-philosophy"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www.biography.com/scholar/francis-bacon"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marxists.org/reference/archive/einstein/works/1910s/relative/ap03.htm"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video" Target="https://www.youtube.com/embed/vKA4w2O61Xo"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mailto:mhill@barker.nsw.edu.au" TargetMode="External"/><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hyperlink" Target="https://tinyurl.com/SciExt"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plato.stanford.edu/entries/popper/"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video" Target="https://www.youtube.com/embed/0KmimDq4cSU"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britannica.com/biography/William-of-Ockham"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hyperlink" Target="https://www.britannica.com/topic/Occams-razor"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undsci.berkeley.edu/flowchart_noninteractive.php" TargetMode="External"/><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www.flickr.com/photos/vintage_illustration/32200194148" TargetMode="Externa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2" name="TextBox 1">
            <a:extLst>
              <a:ext uri="{FF2B5EF4-FFF2-40B4-BE49-F238E27FC236}">
                <a16:creationId xmlns:a16="http://schemas.microsoft.com/office/drawing/2014/main" id="{6B564F12-54A2-4CC6-83FE-392D808B7631}"/>
              </a:ext>
            </a:extLst>
          </p:cNvPr>
          <p:cNvSpPr txBox="1"/>
          <p:nvPr/>
        </p:nvSpPr>
        <p:spPr>
          <a:xfrm>
            <a:off x="424543" y="476797"/>
            <a:ext cx="9942329" cy="4832092"/>
          </a:xfrm>
          <a:prstGeom prst="rect">
            <a:avLst/>
          </a:prstGeom>
          <a:noFill/>
        </p:spPr>
        <p:txBody>
          <a:bodyPr wrap="square" rtlCol="0">
            <a:spAutoFit/>
          </a:bodyPr>
          <a:lstStyle/>
          <a:p>
            <a:r>
              <a:rPr lang="en-AU" sz="2800" b="1" dirty="0"/>
              <a:t>Copyright Information</a:t>
            </a:r>
          </a:p>
          <a:p>
            <a:endParaRPr lang="en-AU" sz="2800" b="1" dirty="0"/>
          </a:p>
          <a:p>
            <a:r>
              <a:rPr lang="en-AU" sz="2800" b="1" dirty="0"/>
              <a:t>In the spirit of collaboration, you have permission to use or modify this presentation for personal or use with your own Science/Science Extension classes at a school where you are hired as a teacher. You do not need to acknowledge the source in any way.</a:t>
            </a:r>
          </a:p>
          <a:p>
            <a:endParaRPr lang="en-AU" sz="2800" b="1" dirty="0"/>
          </a:p>
          <a:p>
            <a:r>
              <a:rPr lang="en-AU" sz="2800" b="1" dirty="0"/>
              <a:t>If you would like to use this beyond your school as a presentation, or in the production of resources for the Science Extension course, please contact the author (mhill@barker.nsw.edu.au).</a:t>
            </a:r>
          </a:p>
        </p:txBody>
      </p:sp>
    </p:spTree>
    <p:extLst>
      <p:ext uri="{BB962C8B-B14F-4D97-AF65-F5344CB8AC3E}">
        <p14:creationId xmlns:p14="http://schemas.microsoft.com/office/powerpoint/2010/main" val="1216799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a:extLst>
              <a:ext uri="{FF2B5EF4-FFF2-40B4-BE49-F238E27FC236}">
                <a16:creationId xmlns:a16="http://schemas.microsoft.com/office/drawing/2014/main" id="{3FB0CCF6-7B7C-4053-872F-365AC2C3B453}"/>
              </a:ext>
            </a:extLst>
          </p:cNvPr>
          <p:cNvPicPr>
            <a:picLocks noChangeAspect="1"/>
          </p:cNvPicPr>
          <p:nvPr/>
        </p:nvPicPr>
        <p:blipFill rotWithShape="1">
          <a:blip r:embed="rId2"/>
          <a:srcRect l="4533" r="1" b="1"/>
          <a:stretch/>
        </p:blipFill>
        <p:spPr>
          <a:xfrm>
            <a:off x="20" y="10"/>
            <a:ext cx="10691792" cy="7559665"/>
          </a:xfrm>
          <a:prstGeom prst="rect">
            <a:avLst/>
          </a:prstGeom>
        </p:spPr>
      </p:pic>
      <p:sp>
        <p:nvSpPr>
          <p:cNvPr id="2" name="Title 1">
            <a:extLst>
              <a:ext uri="{FF2B5EF4-FFF2-40B4-BE49-F238E27FC236}">
                <a16:creationId xmlns:a16="http://schemas.microsoft.com/office/drawing/2014/main" id="{04F5EBEF-83CB-42BF-B634-5C300CD84672}"/>
              </a:ext>
            </a:extLst>
          </p:cNvPr>
          <p:cNvSpPr>
            <a:spLocks noGrp="1"/>
          </p:cNvSpPr>
          <p:nvPr>
            <p:ph type="title"/>
          </p:nvPr>
        </p:nvSpPr>
        <p:spPr>
          <a:xfrm>
            <a:off x="347868" y="1122083"/>
            <a:ext cx="10343945" cy="1461188"/>
          </a:xfrm>
        </p:spPr>
        <p:txBody>
          <a:bodyPr>
            <a:noAutofit/>
          </a:bodyPr>
          <a:lstStyle/>
          <a:p>
            <a:r>
              <a:rPr lang="en-AU" sz="2400" b="1" dirty="0"/>
              <a:t>“Each Way of Knowing provides a particular way of producing or accessing knowledge. Whilst an individual understanding and analysis of each of them is expected, the IB emphasizes that it is also important to see how they work in collaboration with each other and, what role they play in each Area of Knowledge.”</a:t>
            </a:r>
          </a:p>
        </p:txBody>
      </p:sp>
      <p:graphicFrame>
        <p:nvGraphicFramePr>
          <p:cNvPr id="4" name="Content Placeholder 3">
            <a:extLst>
              <a:ext uri="{FF2B5EF4-FFF2-40B4-BE49-F238E27FC236}">
                <a16:creationId xmlns:a16="http://schemas.microsoft.com/office/drawing/2014/main" id="{846BE811-3A04-48B7-A93E-718F058D1A42}"/>
              </a:ext>
            </a:extLst>
          </p:cNvPr>
          <p:cNvGraphicFramePr>
            <a:graphicFrameLocks noGrp="1"/>
          </p:cNvGraphicFramePr>
          <p:nvPr>
            <p:ph idx="1"/>
            <p:extLst>
              <p:ext uri="{D42A27DB-BD31-4B8C-83A1-F6EECF244321}">
                <p14:modId xmlns:p14="http://schemas.microsoft.com/office/powerpoint/2010/main" val="4060981278"/>
              </p:ext>
            </p:extLst>
          </p:nvPr>
        </p:nvGraphicFramePr>
        <p:xfrm>
          <a:off x="805962" y="2682992"/>
          <a:ext cx="9079887" cy="4701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5A808267-AA43-4626-9CA7-211FE125AFE1}"/>
              </a:ext>
            </a:extLst>
          </p:cNvPr>
          <p:cNvSpPr txBox="1"/>
          <p:nvPr/>
        </p:nvSpPr>
        <p:spPr>
          <a:xfrm>
            <a:off x="6941106" y="84910"/>
            <a:ext cx="3750707" cy="393954"/>
          </a:xfrm>
          <a:prstGeom prst="rect">
            <a:avLst/>
          </a:prstGeom>
          <a:noFill/>
        </p:spPr>
        <p:txBody>
          <a:bodyPr wrap="none" rtlCol="0">
            <a:spAutoFit/>
          </a:bodyPr>
          <a:lstStyle/>
          <a:p>
            <a:r>
              <a:rPr lang="en-AU" dirty="0">
                <a:hlinkClick r:id="rId8"/>
              </a:rPr>
              <a:t>https://osc-ib.com/article/how-tok</a:t>
            </a:r>
            <a:endParaRPr lang="en-AU" dirty="0"/>
          </a:p>
        </p:txBody>
      </p:sp>
      <p:sp>
        <p:nvSpPr>
          <p:cNvPr id="7" name="TextBox 6">
            <a:extLst>
              <a:ext uri="{FF2B5EF4-FFF2-40B4-BE49-F238E27FC236}">
                <a16:creationId xmlns:a16="http://schemas.microsoft.com/office/drawing/2014/main" id="{73ACAE08-857E-4136-B28A-8101DDBE0195}"/>
              </a:ext>
            </a:extLst>
          </p:cNvPr>
          <p:cNvSpPr txBox="1"/>
          <p:nvPr/>
        </p:nvSpPr>
        <p:spPr>
          <a:xfrm>
            <a:off x="306659" y="492878"/>
            <a:ext cx="8977779" cy="646331"/>
          </a:xfrm>
          <a:prstGeom prst="rect">
            <a:avLst/>
          </a:prstGeom>
          <a:noFill/>
        </p:spPr>
        <p:txBody>
          <a:bodyPr wrap="none" rtlCol="0">
            <a:spAutoFit/>
          </a:bodyPr>
          <a:lstStyle/>
          <a:p>
            <a:r>
              <a:rPr lang="en-AU" sz="3600" b="1" dirty="0">
                <a:solidFill>
                  <a:srgbClr val="FF0000"/>
                </a:solidFill>
              </a:rPr>
              <a:t>Epistemology – How we know what we know:</a:t>
            </a:r>
          </a:p>
        </p:txBody>
      </p:sp>
    </p:spTree>
    <p:extLst>
      <p:ext uri="{BB962C8B-B14F-4D97-AF65-F5344CB8AC3E}">
        <p14:creationId xmlns:p14="http://schemas.microsoft.com/office/powerpoint/2010/main" val="2568851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5" name="TextBox 4">
            <a:extLst>
              <a:ext uri="{FF2B5EF4-FFF2-40B4-BE49-F238E27FC236}">
                <a16:creationId xmlns:a16="http://schemas.microsoft.com/office/drawing/2014/main" id="{E19026BC-96F0-4A7F-9902-D4EBC2A19172}"/>
              </a:ext>
            </a:extLst>
          </p:cNvPr>
          <p:cNvSpPr txBox="1"/>
          <p:nvPr/>
        </p:nvSpPr>
        <p:spPr>
          <a:xfrm>
            <a:off x="1315844" y="2325029"/>
            <a:ext cx="184731" cy="393954"/>
          </a:xfrm>
          <a:prstGeom prst="rect">
            <a:avLst/>
          </a:prstGeom>
          <a:noFill/>
        </p:spPr>
        <p:txBody>
          <a:bodyPr wrap="none" rtlCol="0">
            <a:spAutoFit/>
          </a:bodyPr>
          <a:lstStyle/>
          <a:p>
            <a:endParaRPr lang="en-AU" dirty="0"/>
          </a:p>
        </p:txBody>
      </p:sp>
      <p:sp>
        <p:nvSpPr>
          <p:cNvPr id="18" name="TextBox 17">
            <a:extLst>
              <a:ext uri="{FF2B5EF4-FFF2-40B4-BE49-F238E27FC236}">
                <a16:creationId xmlns:a16="http://schemas.microsoft.com/office/drawing/2014/main" id="{A36BE9C5-51C4-4109-BCCD-BF0A5E9B8277}"/>
              </a:ext>
            </a:extLst>
          </p:cNvPr>
          <p:cNvSpPr txBox="1"/>
          <p:nvPr/>
        </p:nvSpPr>
        <p:spPr>
          <a:xfrm>
            <a:off x="306659" y="401444"/>
            <a:ext cx="4665060" cy="646331"/>
          </a:xfrm>
          <a:prstGeom prst="rect">
            <a:avLst/>
          </a:prstGeom>
          <a:noFill/>
        </p:spPr>
        <p:txBody>
          <a:bodyPr wrap="none" rtlCol="0">
            <a:spAutoFit/>
          </a:bodyPr>
          <a:lstStyle/>
          <a:p>
            <a:r>
              <a:rPr lang="en-AU" sz="3600" b="1" dirty="0">
                <a:solidFill>
                  <a:srgbClr val="FF0000"/>
                </a:solidFill>
              </a:rPr>
              <a:t>Science and empiricism</a:t>
            </a:r>
          </a:p>
        </p:txBody>
      </p:sp>
      <p:sp>
        <p:nvSpPr>
          <p:cNvPr id="2" name="TextBox 1">
            <a:extLst>
              <a:ext uri="{FF2B5EF4-FFF2-40B4-BE49-F238E27FC236}">
                <a16:creationId xmlns:a16="http://schemas.microsoft.com/office/drawing/2014/main" id="{88FFFF9C-FD08-4E18-AC25-F110A33FA592}"/>
              </a:ext>
            </a:extLst>
          </p:cNvPr>
          <p:cNvSpPr txBox="1"/>
          <p:nvPr/>
        </p:nvSpPr>
        <p:spPr>
          <a:xfrm>
            <a:off x="362416" y="1380046"/>
            <a:ext cx="9983368" cy="2308324"/>
          </a:xfrm>
          <a:prstGeom prst="rect">
            <a:avLst/>
          </a:prstGeom>
          <a:noFill/>
        </p:spPr>
        <p:txBody>
          <a:bodyPr wrap="square" rtlCol="0">
            <a:spAutoFit/>
          </a:bodyPr>
          <a:lstStyle/>
          <a:p>
            <a:r>
              <a:rPr lang="en-AU" sz="2400" dirty="0"/>
              <a:t>While science relates to most (if not all) of the epistemological ways of knowing (e.g. clearly science involves using sensing, reason, and intuition) with the formalisation of empiricism in the 17-18</a:t>
            </a:r>
            <a:r>
              <a:rPr lang="en-AU" sz="2400" baseline="30000" dirty="0"/>
              <a:t>th</a:t>
            </a:r>
            <a:r>
              <a:rPr lang="en-AU" sz="2400" dirty="0"/>
              <a:t> Century, we now associate science most closely with empiricism. The best way to understand this is to associate science with empiricism and mathematics with rationalism.</a:t>
            </a:r>
          </a:p>
          <a:p>
            <a:r>
              <a:rPr lang="en-AU" sz="2400" dirty="0"/>
              <a:t> </a:t>
            </a:r>
          </a:p>
        </p:txBody>
      </p:sp>
      <p:sp>
        <p:nvSpPr>
          <p:cNvPr id="6" name="TextBox 5">
            <a:extLst>
              <a:ext uri="{FF2B5EF4-FFF2-40B4-BE49-F238E27FC236}">
                <a16:creationId xmlns:a16="http://schemas.microsoft.com/office/drawing/2014/main" id="{A967D0A0-6983-4E9E-8859-84418C8DFF4F}"/>
              </a:ext>
            </a:extLst>
          </p:cNvPr>
          <p:cNvSpPr txBox="1"/>
          <p:nvPr/>
        </p:nvSpPr>
        <p:spPr>
          <a:xfrm>
            <a:off x="20" y="6250576"/>
            <a:ext cx="7523342" cy="1902059"/>
          </a:xfrm>
          <a:prstGeom prst="rect">
            <a:avLst/>
          </a:prstGeom>
          <a:noFill/>
        </p:spPr>
        <p:txBody>
          <a:bodyPr wrap="none" rtlCol="0">
            <a:spAutoFit/>
          </a:bodyPr>
          <a:lstStyle/>
          <a:p>
            <a:r>
              <a:rPr lang="en-AU" dirty="0"/>
              <a:t>Images from:</a:t>
            </a:r>
          </a:p>
          <a:p>
            <a:r>
              <a:rPr lang="en-AU" dirty="0">
                <a:hlinkClick r:id="rId3"/>
              </a:rPr>
              <a:t>https://nationalinterest.org/feature/was-john-locke-really-liberal-15900</a:t>
            </a:r>
            <a:endParaRPr lang="en-AU" dirty="0"/>
          </a:p>
          <a:p>
            <a:r>
              <a:rPr lang="en-AU" dirty="0">
                <a:hlinkClick r:id="rId4"/>
              </a:rPr>
              <a:t>https://www.the-philosophy.com/george-berkeley-philosophy</a:t>
            </a:r>
            <a:endParaRPr lang="en-AU" dirty="0"/>
          </a:p>
          <a:p>
            <a:r>
              <a:rPr lang="en-AU" dirty="0">
                <a:hlinkClick r:id="rId5"/>
              </a:rPr>
              <a:t>https://www.onthisday.com/people/david-hume</a:t>
            </a:r>
            <a:endParaRPr lang="en-AU" dirty="0"/>
          </a:p>
          <a:p>
            <a:endParaRPr lang="en-AU" dirty="0"/>
          </a:p>
          <a:p>
            <a:endParaRPr lang="en-AU" dirty="0"/>
          </a:p>
        </p:txBody>
      </p:sp>
      <p:pic>
        <p:nvPicPr>
          <p:cNvPr id="7" name="Picture 4" descr="https://nationalinterest.org/sites/default/files/styles/resize-1440/public/main_images/Locke.jpg?itok=FSL2oif-">
            <a:extLst>
              <a:ext uri="{FF2B5EF4-FFF2-40B4-BE49-F238E27FC236}">
                <a16:creationId xmlns:a16="http://schemas.microsoft.com/office/drawing/2014/main" id="{3914AD76-57F1-4CF6-94FD-77E0B6AA505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8779" r="8779"/>
          <a:stretch/>
        </p:blipFill>
        <p:spPr bwMode="auto">
          <a:xfrm>
            <a:off x="698837" y="3291125"/>
            <a:ext cx="2575927" cy="234338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6" descr="george berkeley">
            <a:extLst>
              <a:ext uri="{FF2B5EF4-FFF2-40B4-BE49-F238E27FC236}">
                <a16:creationId xmlns:a16="http://schemas.microsoft.com/office/drawing/2014/main" id="{54FA6CDF-A264-49D3-B143-D22A238B250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8779" r="8779" b="1926"/>
          <a:stretch/>
        </p:blipFill>
        <p:spPr bwMode="auto">
          <a:xfrm>
            <a:off x="4024486" y="3267917"/>
            <a:ext cx="2575927" cy="232889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8" descr="Philosopher David Hume">
            <a:extLst>
              <a:ext uri="{FF2B5EF4-FFF2-40B4-BE49-F238E27FC236}">
                <a16:creationId xmlns:a16="http://schemas.microsoft.com/office/drawing/2014/main" id="{A2EE7F8E-035E-4A6F-9C5A-2A6E7DCACFD1}"/>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27222"/>
          <a:stretch/>
        </p:blipFill>
        <p:spPr bwMode="auto">
          <a:xfrm>
            <a:off x="7283633" y="3252096"/>
            <a:ext cx="2575927" cy="234338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67DCABA1-77AD-4ADF-9195-8CBE1ADA4504}"/>
              </a:ext>
            </a:extLst>
          </p:cNvPr>
          <p:cNvSpPr txBox="1"/>
          <p:nvPr/>
        </p:nvSpPr>
        <p:spPr>
          <a:xfrm>
            <a:off x="1340661" y="5664971"/>
            <a:ext cx="1428596" cy="695575"/>
          </a:xfrm>
          <a:prstGeom prst="rect">
            <a:avLst/>
          </a:prstGeom>
          <a:noFill/>
        </p:spPr>
        <p:txBody>
          <a:bodyPr wrap="none" rtlCol="0">
            <a:spAutoFit/>
          </a:bodyPr>
          <a:lstStyle/>
          <a:p>
            <a:pPr algn="ctr"/>
            <a:r>
              <a:rPr lang="en-AU" dirty="0"/>
              <a:t>John Locke</a:t>
            </a:r>
          </a:p>
          <a:p>
            <a:pPr algn="ctr"/>
            <a:r>
              <a:rPr lang="en-AU" dirty="0"/>
              <a:t>(1632-1704)</a:t>
            </a:r>
          </a:p>
        </p:txBody>
      </p:sp>
      <p:sp>
        <p:nvSpPr>
          <p:cNvPr id="11" name="TextBox 10">
            <a:extLst>
              <a:ext uri="{FF2B5EF4-FFF2-40B4-BE49-F238E27FC236}">
                <a16:creationId xmlns:a16="http://schemas.microsoft.com/office/drawing/2014/main" id="{74DF7FA8-B64A-4A83-864D-760579EFA8C9}"/>
              </a:ext>
            </a:extLst>
          </p:cNvPr>
          <p:cNvSpPr txBox="1"/>
          <p:nvPr/>
        </p:nvSpPr>
        <p:spPr>
          <a:xfrm>
            <a:off x="7925457" y="5630796"/>
            <a:ext cx="1427635" cy="695575"/>
          </a:xfrm>
          <a:prstGeom prst="rect">
            <a:avLst/>
          </a:prstGeom>
          <a:noFill/>
        </p:spPr>
        <p:txBody>
          <a:bodyPr wrap="none" rtlCol="0">
            <a:spAutoFit/>
          </a:bodyPr>
          <a:lstStyle/>
          <a:p>
            <a:pPr algn="ctr"/>
            <a:r>
              <a:rPr lang="en-AU" dirty="0"/>
              <a:t>David Hume</a:t>
            </a:r>
          </a:p>
          <a:p>
            <a:pPr algn="ctr"/>
            <a:r>
              <a:rPr lang="en-AU" dirty="0"/>
              <a:t>(1711-1776)</a:t>
            </a:r>
          </a:p>
        </p:txBody>
      </p:sp>
      <p:sp>
        <p:nvSpPr>
          <p:cNvPr id="12" name="TextBox 11">
            <a:extLst>
              <a:ext uri="{FF2B5EF4-FFF2-40B4-BE49-F238E27FC236}">
                <a16:creationId xmlns:a16="http://schemas.microsoft.com/office/drawing/2014/main" id="{5F3F81D6-FC8F-4468-9B64-AFAE4D3222B8}"/>
              </a:ext>
            </a:extLst>
          </p:cNvPr>
          <p:cNvSpPr txBox="1"/>
          <p:nvPr/>
        </p:nvSpPr>
        <p:spPr>
          <a:xfrm>
            <a:off x="4349715" y="5616921"/>
            <a:ext cx="1858971" cy="695575"/>
          </a:xfrm>
          <a:prstGeom prst="rect">
            <a:avLst/>
          </a:prstGeom>
          <a:noFill/>
        </p:spPr>
        <p:txBody>
          <a:bodyPr wrap="none" rtlCol="0">
            <a:spAutoFit/>
          </a:bodyPr>
          <a:lstStyle/>
          <a:p>
            <a:pPr algn="ctr"/>
            <a:r>
              <a:rPr lang="en-AU" dirty="0"/>
              <a:t>George Berkeley</a:t>
            </a:r>
          </a:p>
          <a:p>
            <a:pPr algn="ctr"/>
            <a:r>
              <a:rPr lang="en-AU" dirty="0"/>
              <a:t>(1685-1753)</a:t>
            </a:r>
          </a:p>
        </p:txBody>
      </p:sp>
    </p:spTree>
    <p:extLst>
      <p:ext uri="{BB962C8B-B14F-4D97-AF65-F5344CB8AC3E}">
        <p14:creationId xmlns:p14="http://schemas.microsoft.com/office/powerpoint/2010/main" val="1831507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E5DC97F-6A64-445F-BD4C-A3AA28FE5604}"/>
              </a:ext>
            </a:extLst>
          </p:cNvPr>
          <p:cNvSpPr>
            <a:spLocks noGrp="1"/>
          </p:cNvSpPr>
          <p:nvPr>
            <p:ph type="body" idx="1"/>
          </p:nvPr>
        </p:nvSpPr>
        <p:spPr>
          <a:xfrm>
            <a:off x="669631" y="344411"/>
            <a:ext cx="4523137" cy="908210"/>
          </a:xfrm>
        </p:spPr>
        <p:txBody>
          <a:bodyPr>
            <a:normAutofit fontScale="92500"/>
          </a:bodyPr>
          <a:lstStyle/>
          <a:p>
            <a:r>
              <a:rPr lang="en-AU" dirty="0">
                <a:solidFill>
                  <a:srgbClr val="C00000"/>
                </a:solidFill>
              </a:rPr>
              <a:t>Rationalism – we know through applying reason and logic.</a:t>
            </a:r>
          </a:p>
        </p:txBody>
      </p:sp>
      <p:sp>
        <p:nvSpPr>
          <p:cNvPr id="4" name="Content Placeholder 3">
            <a:extLst>
              <a:ext uri="{FF2B5EF4-FFF2-40B4-BE49-F238E27FC236}">
                <a16:creationId xmlns:a16="http://schemas.microsoft.com/office/drawing/2014/main" id="{038E10C3-79D7-4736-85DF-6757AC4CC1B4}"/>
              </a:ext>
            </a:extLst>
          </p:cNvPr>
          <p:cNvSpPr>
            <a:spLocks noGrp="1"/>
          </p:cNvSpPr>
          <p:nvPr>
            <p:ph sz="half" idx="2"/>
          </p:nvPr>
        </p:nvSpPr>
        <p:spPr>
          <a:xfrm>
            <a:off x="736456" y="1397726"/>
            <a:ext cx="4523137" cy="6002383"/>
          </a:xfrm>
        </p:spPr>
        <p:txBody>
          <a:bodyPr>
            <a:normAutofit fontScale="77500" lnSpcReduction="20000"/>
          </a:bodyPr>
          <a:lstStyle/>
          <a:p>
            <a:r>
              <a:rPr lang="en-AU" dirty="0"/>
              <a:t>Mathematics starts with assumptions (e.g. assume that 1+1 = 2) and considers the logical conclusions of this axiom.</a:t>
            </a:r>
          </a:p>
          <a:p>
            <a:r>
              <a:rPr lang="en-AU" dirty="0"/>
              <a:t>When new theories are proposed, mathematicians look for logical proofs to confirm the theory. </a:t>
            </a:r>
          </a:p>
          <a:p>
            <a:r>
              <a:rPr lang="en-AU" dirty="0"/>
              <a:t>If the reasoning is sound, the logical conclusions are certainly true.</a:t>
            </a:r>
          </a:p>
          <a:p>
            <a:r>
              <a:rPr lang="en-AU" dirty="0"/>
              <a:t>Through reason, mathematics can derive theorems with certainty – Pythagoras’ theorem has been proven to be true. If you were to observe a shape that did not satisfy this, it would not violate the theory, it would just mean you are not observing a right angled triangle!</a:t>
            </a:r>
          </a:p>
        </p:txBody>
      </p:sp>
      <p:sp>
        <p:nvSpPr>
          <p:cNvPr id="5" name="Text Placeholder 4">
            <a:extLst>
              <a:ext uri="{FF2B5EF4-FFF2-40B4-BE49-F238E27FC236}">
                <a16:creationId xmlns:a16="http://schemas.microsoft.com/office/drawing/2014/main" id="{CA8412BC-25B7-4CE7-AE9E-84B2C7B4F66A}"/>
              </a:ext>
            </a:extLst>
          </p:cNvPr>
          <p:cNvSpPr>
            <a:spLocks noGrp="1"/>
          </p:cNvSpPr>
          <p:nvPr>
            <p:ph type="body" sz="quarter" idx="3"/>
          </p:nvPr>
        </p:nvSpPr>
        <p:spPr>
          <a:xfrm>
            <a:off x="5345906" y="344411"/>
            <a:ext cx="4545413" cy="908210"/>
          </a:xfrm>
        </p:spPr>
        <p:txBody>
          <a:bodyPr>
            <a:normAutofit fontScale="92500"/>
          </a:bodyPr>
          <a:lstStyle/>
          <a:p>
            <a:r>
              <a:rPr lang="en-AU" dirty="0">
                <a:solidFill>
                  <a:srgbClr val="C00000"/>
                </a:solidFill>
              </a:rPr>
              <a:t>Empiricism – we know through sensing and experiencing.</a:t>
            </a:r>
          </a:p>
        </p:txBody>
      </p:sp>
      <p:sp>
        <p:nvSpPr>
          <p:cNvPr id="6" name="Content Placeholder 5">
            <a:extLst>
              <a:ext uri="{FF2B5EF4-FFF2-40B4-BE49-F238E27FC236}">
                <a16:creationId xmlns:a16="http://schemas.microsoft.com/office/drawing/2014/main" id="{93B5731C-3E37-4CC3-BE8E-A3002AFB536E}"/>
              </a:ext>
            </a:extLst>
          </p:cNvPr>
          <p:cNvSpPr>
            <a:spLocks noGrp="1"/>
          </p:cNvSpPr>
          <p:nvPr>
            <p:ph sz="quarter" idx="4"/>
          </p:nvPr>
        </p:nvSpPr>
        <p:spPr>
          <a:xfrm>
            <a:off x="5412731" y="1397726"/>
            <a:ext cx="4545413" cy="5425231"/>
          </a:xfrm>
        </p:spPr>
        <p:txBody>
          <a:bodyPr>
            <a:normAutofit fontScale="77500" lnSpcReduction="20000"/>
          </a:bodyPr>
          <a:lstStyle/>
          <a:p>
            <a:r>
              <a:rPr lang="en-AU" dirty="0"/>
              <a:t>Science starts with an observation (lots of people are getting sick in Soho, London) and tries to make sense of the observation.</a:t>
            </a:r>
          </a:p>
          <a:p>
            <a:r>
              <a:rPr lang="en-AU" dirty="0"/>
              <a:t>When new theories are proposed, scientists look for experimental evidence to support or oppose the theory.</a:t>
            </a:r>
          </a:p>
          <a:p>
            <a:r>
              <a:rPr lang="en-AU" dirty="0"/>
              <a:t>Scientific theories are therefore only probabilities where scientists need to weigh up the empirical evidence for or against it.</a:t>
            </a:r>
          </a:p>
          <a:p>
            <a:r>
              <a:rPr lang="en-AU" dirty="0"/>
              <a:t>Theories can change with new empirical evidence.</a:t>
            </a:r>
          </a:p>
        </p:txBody>
      </p:sp>
      <p:sp>
        <p:nvSpPr>
          <p:cNvPr id="7" name="TextBox 6">
            <a:extLst>
              <a:ext uri="{FF2B5EF4-FFF2-40B4-BE49-F238E27FC236}">
                <a16:creationId xmlns:a16="http://schemas.microsoft.com/office/drawing/2014/main" id="{8333BB03-0B5F-4986-9F33-6166B7687896}"/>
              </a:ext>
            </a:extLst>
          </p:cNvPr>
          <p:cNvSpPr txBox="1"/>
          <p:nvPr/>
        </p:nvSpPr>
        <p:spPr>
          <a:xfrm>
            <a:off x="358043" y="7118223"/>
            <a:ext cx="10148356" cy="393954"/>
          </a:xfrm>
          <a:prstGeom prst="rect">
            <a:avLst/>
          </a:prstGeom>
          <a:noFill/>
        </p:spPr>
        <p:txBody>
          <a:bodyPr wrap="none" rtlCol="0">
            <a:spAutoFit/>
          </a:bodyPr>
          <a:lstStyle/>
          <a:p>
            <a:r>
              <a:rPr lang="en-AU" b="1" dirty="0">
                <a:solidFill>
                  <a:srgbClr val="C00000"/>
                </a:solidFill>
              </a:rPr>
              <a:t>For discussion: does a court of law operate more on the principles of rationalism or empiricism?</a:t>
            </a:r>
          </a:p>
        </p:txBody>
      </p:sp>
    </p:spTree>
    <p:extLst>
      <p:ext uri="{BB962C8B-B14F-4D97-AF65-F5344CB8AC3E}">
        <p14:creationId xmlns:p14="http://schemas.microsoft.com/office/powerpoint/2010/main" val="301429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6" name="TextBox 5">
            <a:extLst>
              <a:ext uri="{FF2B5EF4-FFF2-40B4-BE49-F238E27FC236}">
                <a16:creationId xmlns:a16="http://schemas.microsoft.com/office/drawing/2014/main" id="{400683EE-F556-4CCB-882F-F18906B8859C}"/>
              </a:ext>
            </a:extLst>
          </p:cNvPr>
          <p:cNvSpPr txBox="1"/>
          <p:nvPr/>
        </p:nvSpPr>
        <p:spPr>
          <a:xfrm>
            <a:off x="9863" y="1520554"/>
            <a:ext cx="10538394" cy="6229398"/>
          </a:xfrm>
          <a:prstGeom prst="rect">
            <a:avLst/>
          </a:prstGeom>
          <a:noFill/>
        </p:spPr>
        <p:txBody>
          <a:bodyPr wrap="square" rtlCol="0">
            <a:spAutoFit/>
          </a:bodyPr>
          <a:lstStyle/>
          <a:p>
            <a:pPr marL="954954" lvl="1" indent="-457200">
              <a:buAutoNum type="arabicPeriod"/>
            </a:pPr>
            <a:r>
              <a:rPr lang="en-AU" sz="2000" dirty="0"/>
              <a:t>What does it mean to observe or sense something?</a:t>
            </a:r>
          </a:p>
          <a:p>
            <a:pPr marL="1452707" lvl="2" indent="-457200">
              <a:buAutoNum type="arabicPeriod"/>
            </a:pPr>
            <a:r>
              <a:rPr lang="en-AU" sz="2000" dirty="0"/>
              <a:t>If an instrument is doing the sensing for you, is that still using your senses?</a:t>
            </a:r>
          </a:p>
          <a:p>
            <a:pPr marL="1452707" lvl="2" indent="-457200">
              <a:buAutoNum type="arabicPeriod"/>
            </a:pPr>
            <a:r>
              <a:rPr lang="en-AU" sz="2000" dirty="0"/>
              <a:t>What about physical phenomena that are not directly observable, but are inferred because of their effect on other phenomena (e.g. dark matter/energy)?</a:t>
            </a:r>
          </a:p>
          <a:p>
            <a:pPr marL="1452707" lvl="2" indent="-457200">
              <a:buAutoNum type="arabicPeriod"/>
            </a:pPr>
            <a:r>
              <a:rPr lang="en-AU" sz="2000" dirty="0"/>
              <a:t>What if someone else has done the sensing and tells you about it (or writes about it in a scientific journal)?</a:t>
            </a:r>
          </a:p>
          <a:p>
            <a:pPr marL="1452707" lvl="2" indent="-457200">
              <a:buAutoNum type="arabicPeriod"/>
            </a:pPr>
            <a:r>
              <a:rPr lang="en-AU" sz="2000" dirty="0"/>
              <a:t>Can we trust our bodily observation skills?</a:t>
            </a:r>
          </a:p>
          <a:p>
            <a:pPr marL="954954" lvl="1" indent="-457200">
              <a:buAutoNum type="arabicPeriod"/>
            </a:pPr>
            <a:r>
              <a:rPr lang="en-AU" sz="2000" dirty="0"/>
              <a:t>Do we learn science through the lens of empiricism or rationalism?</a:t>
            </a:r>
          </a:p>
          <a:p>
            <a:pPr marL="1452707" lvl="2" indent="-457200">
              <a:buAutoNum type="arabicPeriod"/>
            </a:pPr>
            <a:r>
              <a:rPr lang="en-AU" sz="2000" dirty="0"/>
              <a:t>If you do an experiment that contradicts theory in a high school science class… what do you assume? Do you trust your senses or the theory? Are you an empiricist or a rationalist?</a:t>
            </a:r>
          </a:p>
          <a:p>
            <a:pPr marL="1452707" lvl="2" indent="-457200">
              <a:buAutoNum type="arabicPeriod"/>
            </a:pPr>
            <a:r>
              <a:rPr lang="en-AU" sz="2000" dirty="0"/>
              <a:t>Do students typically learn science through experiencing phenomena through their own observations or being taught rational theories?</a:t>
            </a:r>
          </a:p>
          <a:p>
            <a:pPr marL="954954" lvl="1" indent="-457200">
              <a:buAutoNum type="arabicPeriod"/>
            </a:pPr>
            <a:r>
              <a:rPr lang="en-AU" sz="2000" dirty="0"/>
              <a:t>This may work really well for knowledge about the physical universe… but is this the best method of generating knowledge of all things?</a:t>
            </a:r>
          </a:p>
          <a:p>
            <a:pPr marL="1452707" lvl="2" indent="-457200">
              <a:buAutoNum type="arabicPeriod"/>
            </a:pPr>
            <a:r>
              <a:rPr lang="en-AU" sz="2000" dirty="0"/>
              <a:t>The theory of empiricism is more of a rationalist argument anyway as there is no empirical evidence for empiricism. </a:t>
            </a:r>
          </a:p>
          <a:p>
            <a:pPr lvl="1"/>
            <a:endParaRPr lang="en-AU" dirty="0"/>
          </a:p>
          <a:p>
            <a:pPr lvl="1"/>
            <a:endParaRPr lang="en-AU" dirty="0"/>
          </a:p>
          <a:p>
            <a:pPr marL="954954" lvl="1" indent="-457200">
              <a:buAutoNum type="arabicPeriod"/>
            </a:pPr>
            <a:endParaRPr lang="en-AU" dirty="0"/>
          </a:p>
        </p:txBody>
      </p:sp>
      <p:sp>
        <p:nvSpPr>
          <p:cNvPr id="8" name="Title 7">
            <a:extLst>
              <a:ext uri="{FF2B5EF4-FFF2-40B4-BE49-F238E27FC236}">
                <a16:creationId xmlns:a16="http://schemas.microsoft.com/office/drawing/2014/main" id="{F4A74A8B-5325-466E-94BD-5F5F40C7F3DB}"/>
              </a:ext>
            </a:extLst>
          </p:cNvPr>
          <p:cNvSpPr>
            <a:spLocks noGrp="1"/>
          </p:cNvSpPr>
          <p:nvPr>
            <p:ph type="title"/>
          </p:nvPr>
        </p:nvSpPr>
        <p:spPr/>
        <p:txBody>
          <a:bodyPr/>
          <a:lstStyle/>
          <a:p>
            <a:endParaRPr lang="en-AU" dirty="0"/>
          </a:p>
        </p:txBody>
      </p:sp>
      <p:sp>
        <p:nvSpPr>
          <p:cNvPr id="9" name="TextBox 8">
            <a:extLst>
              <a:ext uri="{FF2B5EF4-FFF2-40B4-BE49-F238E27FC236}">
                <a16:creationId xmlns:a16="http://schemas.microsoft.com/office/drawing/2014/main" id="{7608F499-D41C-4DFA-BAAB-13DAFED7DDD0}"/>
              </a:ext>
            </a:extLst>
          </p:cNvPr>
          <p:cNvSpPr txBox="1"/>
          <p:nvPr/>
        </p:nvSpPr>
        <p:spPr>
          <a:xfrm>
            <a:off x="306659" y="401444"/>
            <a:ext cx="9783640" cy="646331"/>
          </a:xfrm>
          <a:prstGeom prst="rect">
            <a:avLst/>
          </a:prstGeom>
          <a:noFill/>
        </p:spPr>
        <p:txBody>
          <a:bodyPr wrap="none" rtlCol="0">
            <a:spAutoFit/>
          </a:bodyPr>
          <a:lstStyle/>
          <a:p>
            <a:r>
              <a:rPr lang="en-AU" sz="3600" b="1" dirty="0">
                <a:solidFill>
                  <a:srgbClr val="FF0000"/>
                </a:solidFill>
              </a:rPr>
              <a:t>Limitations of empiricism – questions to reflect on</a:t>
            </a:r>
          </a:p>
        </p:txBody>
      </p:sp>
    </p:spTree>
    <p:extLst>
      <p:ext uri="{BB962C8B-B14F-4D97-AF65-F5344CB8AC3E}">
        <p14:creationId xmlns:p14="http://schemas.microsoft.com/office/powerpoint/2010/main" val="1027583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2" name="TextBox 1">
            <a:extLst>
              <a:ext uri="{FF2B5EF4-FFF2-40B4-BE49-F238E27FC236}">
                <a16:creationId xmlns:a16="http://schemas.microsoft.com/office/drawing/2014/main" id="{6B564F12-54A2-4CC6-83FE-392D808B7631}"/>
              </a:ext>
            </a:extLst>
          </p:cNvPr>
          <p:cNvSpPr txBox="1"/>
          <p:nvPr/>
        </p:nvSpPr>
        <p:spPr>
          <a:xfrm>
            <a:off x="424544" y="476797"/>
            <a:ext cx="10120554" cy="6124754"/>
          </a:xfrm>
          <a:prstGeom prst="rect">
            <a:avLst/>
          </a:prstGeom>
          <a:noFill/>
        </p:spPr>
        <p:txBody>
          <a:bodyPr wrap="square" rtlCol="0">
            <a:spAutoFit/>
          </a:bodyPr>
          <a:lstStyle/>
          <a:p>
            <a:r>
              <a:rPr lang="en-AU" sz="2800" b="1" dirty="0"/>
              <a:t>Question: </a:t>
            </a:r>
          </a:p>
          <a:p>
            <a:r>
              <a:rPr lang="en-AU" sz="2800" dirty="0"/>
              <a:t>How do we know things?</a:t>
            </a:r>
          </a:p>
          <a:p>
            <a:endParaRPr lang="en-AU" sz="2800" dirty="0"/>
          </a:p>
          <a:p>
            <a:r>
              <a:rPr lang="en-AU" sz="2800" b="1" dirty="0"/>
              <a:t>Answer: </a:t>
            </a:r>
          </a:p>
          <a:p>
            <a:r>
              <a:rPr lang="en-AU" sz="2800" dirty="0"/>
              <a:t>One way of knowing things is through our experiences of sensing them (empiricism).</a:t>
            </a:r>
          </a:p>
          <a:p>
            <a:endParaRPr lang="en-AU" sz="2800" dirty="0"/>
          </a:p>
          <a:p>
            <a:endParaRPr lang="en-AU" sz="2800" dirty="0"/>
          </a:p>
          <a:p>
            <a:r>
              <a:rPr lang="en-AU" sz="2800" b="1" dirty="0"/>
              <a:t>Question:</a:t>
            </a:r>
          </a:p>
          <a:p>
            <a:r>
              <a:rPr lang="en-AU" sz="2800" dirty="0"/>
              <a:t>How do we construct knowledge from our sensory observations?</a:t>
            </a:r>
          </a:p>
          <a:p>
            <a:endParaRPr lang="en-AU" sz="2800" dirty="0"/>
          </a:p>
          <a:p>
            <a:r>
              <a:rPr lang="en-AU" sz="2800" b="1" dirty="0"/>
              <a:t>Answer:</a:t>
            </a:r>
          </a:p>
          <a:p>
            <a:r>
              <a:rPr lang="en-AU" sz="2800" dirty="0"/>
              <a:t>Scientific methods involving </a:t>
            </a:r>
            <a:r>
              <a:rPr lang="en-AU" sz="2800" i="1" dirty="0"/>
              <a:t>induction</a:t>
            </a:r>
            <a:r>
              <a:rPr lang="en-AU" sz="2800" dirty="0"/>
              <a:t>, </a:t>
            </a:r>
            <a:r>
              <a:rPr lang="en-AU" sz="2800" i="1" dirty="0"/>
              <a:t>deduction</a:t>
            </a:r>
            <a:r>
              <a:rPr lang="en-AU" sz="2800" dirty="0"/>
              <a:t>, and </a:t>
            </a:r>
            <a:r>
              <a:rPr lang="en-AU" sz="2800" i="1" dirty="0"/>
              <a:t>experimentation</a:t>
            </a:r>
            <a:r>
              <a:rPr lang="en-AU" sz="2800" dirty="0"/>
              <a:t>.</a:t>
            </a:r>
          </a:p>
        </p:txBody>
      </p:sp>
      <p:sp>
        <p:nvSpPr>
          <p:cNvPr id="3" name="Rectangle 2">
            <a:extLst>
              <a:ext uri="{FF2B5EF4-FFF2-40B4-BE49-F238E27FC236}">
                <a16:creationId xmlns:a16="http://schemas.microsoft.com/office/drawing/2014/main" id="{C909BBE3-963D-40C5-90B2-A180F9DDA8E8}"/>
              </a:ext>
            </a:extLst>
          </p:cNvPr>
          <p:cNvSpPr/>
          <p:nvPr/>
        </p:nvSpPr>
        <p:spPr>
          <a:xfrm>
            <a:off x="5581185" y="234175"/>
            <a:ext cx="4566425" cy="16838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dirty="0"/>
              <a:t>This question is at the heart of </a:t>
            </a:r>
            <a:r>
              <a:rPr lang="en-AU" sz="3200" b="1" u="sng" dirty="0"/>
              <a:t>epistemology</a:t>
            </a:r>
            <a:endParaRPr lang="en-AU" sz="2400" b="1" u="sng" dirty="0"/>
          </a:p>
        </p:txBody>
      </p:sp>
      <p:cxnSp>
        <p:nvCxnSpPr>
          <p:cNvPr id="6" name="Straight Arrow Connector 5">
            <a:extLst>
              <a:ext uri="{FF2B5EF4-FFF2-40B4-BE49-F238E27FC236}">
                <a16:creationId xmlns:a16="http://schemas.microsoft.com/office/drawing/2014/main" id="{E0FEC84D-62F6-4EB3-99B7-15CCEFFD7282}"/>
              </a:ext>
            </a:extLst>
          </p:cNvPr>
          <p:cNvCxnSpPr>
            <a:cxnSpLocks/>
          </p:cNvCxnSpPr>
          <p:nvPr/>
        </p:nvCxnSpPr>
        <p:spPr>
          <a:xfrm flipH="1">
            <a:off x="4293221" y="847493"/>
            <a:ext cx="1215481" cy="31223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15513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0" end="1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3">
            <a:extLst>
              <a:ext uri="{FF2B5EF4-FFF2-40B4-BE49-F238E27FC236}">
                <a16:creationId xmlns:a16="http://schemas.microsoft.com/office/drawing/2014/main" id="{0AE73F97-E306-42C8-89E8-C93DE1122279}"/>
              </a:ext>
            </a:extLst>
          </p:cNvPr>
          <p:cNvPicPr>
            <a:picLocks noChangeAspect="1"/>
          </p:cNvPicPr>
          <p:nvPr/>
        </p:nvPicPr>
        <p:blipFill rotWithShape="1">
          <a:blip r:embed="rId2"/>
          <a:srcRect l="4533" r="1" b="1"/>
          <a:stretch/>
        </p:blipFill>
        <p:spPr>
          <a:xfrm>
            <a:off x="20" y="10"/>
            <a:ext cx="10691792" cy="7559665"/>
          </a:xfrm>
          <a:prstGeom prst="rect">
            <a:avLst/>
          </a:prstGeom>
        </p:spPr>
      </p:pic>
      <p:sp>
        <p:nvSpPr>
          <p:cNvPr id="6" name="TextBox 5">
            <a:extLst>
              <a:ext uri="{FF2B5EF4-FFF2-40B4-BE49-F238E27FC236}">
                <a16:creationId xmlns:a16="http://schemas.microsoft.com/office/drawing/2014/main" id="{400683EE-F556-4CCB-882F-F18906B8859C}"/>
              </a:ext>
            </a:extLst>
          </p:cNvPr>
          <p:cNvSpPr txBox="1"/>
          <p:nvPr/>
        </p:nvSpPr>
        <p:spPr>
          <a:xfrm>
            <a:off x="412595" y="1895707"/>
            <a:ext cx="9946888" cy="2505301"/>
          </a:xfrm>
          <a:prstGeom prst="rect">
            <a:avLst/>
          </a:prstGeom>
          <a:noFill/>
        </p:spPr>
        <p:txBody>
          <a:bodyPr wrap="square" rtlCol="0">
            <a:spAutoFit/>
          </a:bodyPr>
          <a:lstStyle/>
          <a:p>
            <a:pPr lvl="1"/>
            <a:r>
              <a:rPr lang="en-AU" dirty="0" err="1"/>
              <a:t>Tribonds</a:t>
            </a:r>
            <a:r>
              <a:rPr lang="en-AU" dirty="0"/>
              <a:t> – what do these three words have in common:</a:t>
            </a:r>
          </a:p>
          <a:p>
            <a:pPr marL="954954" lvl="1" indent="-457200">
              <a:buAutoNum type="arabicPeriod"/>
            </a:pPr>
            <a:r>
              <a:rPr lang="en-AU" dirty="0"/>
              <a:t>Butter, brittle, oil</a:t>
            </a:r>
          </a:p>
          <a:p>
            <a:pPr marL="954954" lvl="1" indent="-457200">
              <a:buAutoNum type="arabicPeriod"/>
            </a:pPr>
            <a:r>
              <a:rPr lang="en-AU" dirty="0"/>
              <a:t>Palm, Christmas, Apple</a:t>
            </a:r>
          </a:p>
          <a:p>
            <a:pPr marL="954954" lvl="1" indent="-457200">
              <a:buAutoNum type="arabicPeriod"/>
            </a:pPr>
            <a:r>
              <a:rPr lang="en-AU" dirty="0"/>
              <a:t>Pie, toast, earth</a:t>
            </a:r>
          </a:p>
          <a:p>
            <a:pPr marL="954954" lvl="1" indent="-457200">
              <a:buAutoNum type="arabicPeriod"/>
            </a:pPr>
            <a:r>
              <a:rPr lang="en-AU" dirty="0"/>
              <a:t>Circus, bathtub, fifth day of Christmas</a:t>
            </a:r>
          </a:p>
          <a:p>
            <a:pPr marL="954954" lvl="1" indent="-457200">
              <a:buAutoNum type="arabicPeriod"/>
            </a:pPr>
            <a:r>
              <a:rPr lang="en-AU" dirty="0"/>
              <a:t>Table, trip, triangle</a:t>
            </a:r>
          </a:p>
          <a:p>
            <a:pPr lvl="1"/>
            <a:endParaRPr lang="en-AU" dirty="0"/>
          </a:p>
          <a:p>
            <a:pPr marL="954954" lvl="1" indent="-457200">
              <a:buAutoNum type="arabicPeriod"/>
            </a:pPr>
            <a:endParaRPr lang="en-AU" dirty="0"/>
          </a:p>
        </p:txBody>
      </p:sp>
      <p:sp>
        <p:nvSpPr>
          <p:cNvPr id="7" name="TextBox 6">
            <a:extLst>
              <a:ext uri="{FF2B5EF4-FFF2-40B4-BE49-F238E27FC236}">
                <a16:creationId xmlns:a16="http://schemas.microsoft.com/office/drawing/2014/main" id="{54AC747B-DC8C-4169-A4B1-FF47640286BF}"/>
              </a:ext>
            </a:extLst>
          </p:cNvPr>
          <p:cNvSpPr txBox="1"/>
          <p:nvPr/>
        </p:nvSpPr>
        <p:spPr>
          <a:xfrm>
            <a:off x="306660" y="401444"/>
            <a:ext cx="10052824" cy="1200329"/>
          </a:xfrm>
          <a:prstGeom prst="rect">
            <a:avLst/>
          </a:prstGeom>
          <a:noFill/>
        </p:spPr>
        <p:txBody>
          <a:bodyPr wrap="square" rtlCol="0">
            <a:spAutoFit/>
          </a:bodyPr>
          <a:lstStyle/>
          <a:p>
            <a:r>
              <a:rPr lang="en-AU" sz="3600" b="1" dirty="0">
                <a:solidFill>
                  <a:srgbClr val="FF0000"/>
                </a:solidFill>
              </a:rPr>
              <a:t>Induction – coming up with (probable) </a:t>
            </a:r>
            <a:r>
              <a:rPr lang="en-AU" sz="3600" b="1" i="1" dirty="0">
                <a:solidFill>
                  <a:srgbClr val="FF0000"/>
                </a:solidFill>
              </a:rPr>
              <a:t>general</a:t>
            </a:r>
            <a:r>
              <a:rPr lang="en-AU" sz="3600" b="1" dirty="0">
                <a:solidFill>
                  <a:srgbClr val="FF0000"/>
                </a:solidFill>
              </a:rPr>
              <a:t> rules or theories from </a:t>
            </a:r>
            <a:r>
              <a:rPr lang="en-AU" sz="3600" b="1" i="1" dirty="0">
                <a:solidFill>
                  <a:srgbClr val="FF0000"/>
                </a:solidFill>
              </a:rPr>
              <a:t>specific</a:t>
            </a:r>
            <a:r>
              <a:rPr lang="en-AU" sz="3600" b="1" dirty="0">
                <a:solidFill>
                  <a:srgbClr val="FF0000"/>
                </a:solidFill>
              </a:rPr>
              <a:t> sets of observations</a:t>
            </a:r>
          </a:p>
        </p:txBody>
      </p:sp>
      <p:sp>
        <p:nvSpPr>
          <p:cNvPr id="5" name="TextBox 4">
            <a:extLst>
              <a:ext uri="{FF2B5EF4-FFF2-40B4-BE49-F238E27FC236}">
                <a16:creationId xmlns:a16="http://schemas.microsoft.com/office/drawing/2014/main" id="{6BF6B626-0277-4DE8-B44C-F60A4ADE6390}"/>
              </a:ext>
            </a:extLst>
          </p:cNvPr>
          <p:cNvSpPr txBox="1"/>
          <p:nvPr/>
        </p:nvSpPr>
        <p:spPr>
          <a:xfrm>
            <a:off x="306659" y="3980559"/>
            <a:ext cx="10052824" cy="1754326"/>
          </a:xfrm>
          <a:prstGeom prst="rect">
            <a:avLst/>
          </a:prstGeom>
          <a:noFill/>
        </p:spPr>
        <p:txBody>
          <a:bodyPr wrap="square" rtlCol="0">
            <a:spAutoFit/>
          </a:bodyPr>
          <a:lstStyle/>
          <a:p>
            <a:r>
              <a:rPr lang="en-AU" sz="3600" b="1" dirty="0">
                <a:solidFill>
                  <a:srgbClr val="FF0000"/>
                </a:solidFill>
              </a:rPr>
              <a:t>Deduction – coming up with (logical) </a:t>
            </a:r>
            <a:r>
              <a:rPr lang="en-AU" sz="3600" b="1" i="1" dirty="0">
                <a:solidFill>
                  <a:srgbClr val="FF0000"/>
                </a:solidFill>
              </a:rPr>
              <a:t>specific </a:t>
            </a:r>
            <a:r>
              <a:rPr lang="en-AU" sz="3600" b="1" dirty="0">
                <a:solidFill>
                  <a:srgbClr val="FF0000"/>
                </a:solidFill>
              </a:rPr>
              <a:t>observations/conclusions from </a:t>
            </a:r>
            <a:r>
              <a:rPr lang="en-AU" sz="3600" b="1" i="1" dirty="0">
                <a:solidFill>
                  <a:srgbClr val="FF0000"/>
                </a:solidFill>
              </a:rPr>
              <a:t>general </a:t>
            </a:r>
            <a:r>
              <a:rPr lang="en-AU" sz="3600" b="1" dirty="0">
                <a:solidFill>
                  <a:srgbClr val="FF0000"/>
                </a:solidFill>
              </a:rPr>
              <a:t>rules or theories</a:t>
            </a:r>
          </a:p>
        </p:txBody>
      </p:sp>
      <p:sp>
        <p:nvSpPr>
          <p:cNvPr id="8" name="TextBox 7">
            <a:extLst>
              <a:ext uri="{FF2B5EF4-FFF2-40B4-BE49-F238E27FC236}">
                <a16:creationId xmlns:a16="http://schemas.microsoft.com/office/drawing/2014/main" id="{C83023E6-3E43-451C-9339-B4C4D75CC636}"/>
              </a:ext>
            </a:extLst>
          </p:cNvPr>
          <p:cNvSpPr txBox="1"/>
          <p:nvPr/>
        </p:nvSpPr>
        <p:spPr>
          <a:xfrm>
            <a:off x="372462" y="5765556"/>
            <a:ext cx="9946888" cy="997196"/>
          </a:xfrm>
          <a:prstGeom prst="rect">
            <a:avLst/>
          </a:prstGeom>
          <a:noFill/>
        </p:spPr>
        <p:txBody>
          <a:bodyPr wrap="square" rtlCol="0">
            <a:spAutoFit/>
          </a:bodyPr>
          <a:lstStyle/>
          <a:p>
            <a:pPr lvl="1"/>
            <a:r>
              <a:rPr lang="en-AU" dirty="0"/>
              <a:t>Name three countries starting with the letter S</a:t>
            </a:r>
          </a:p>
          <a:p>
            <a:pPr lvl="1"/>
            <a:endParaRPr lang="en-AU" dirty="0"/>
          </a:p>
          <a:p>
            <a:pPr marL="954954" lvl="1" indent="-457200">
              <a:buAutoNum type="arabicPeriod"/>
            </a:pPr>
            <a:endParaRPr lang="en-AU" dirty="0"/>
          </a:p>
        </p:txBody>
      </p:sp>
    </p:spTree>
    <p:extLst>
      <p:ext uri="{BB962C8B-B14F-4D97-AF65-F5344CB8AC3E}">
        <p14:creationId xmlns:p14="http://schemas.microsoft.com/office/powerpoint/2010/main" val="567975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6" name="TextBox 5">
            <a:extLst>
              <a:ext uri="{FF2B5EF4-FFF2-40B4-BE49-F238E27FC236}">
                <a16:creationId xmlns:a16="http://schemas.microsoft.com/office/drawing/2014/main" id="{400683EE-F556-4CCB-882F-F18906B8859C}"/>
              </a:ext>
            </a:extLst>
          </p:cNvPr>
          <p:cNvSpPr txBox="1"/>
          <p:nvPr/>
        </p:nvSpPr>
        <p:spPr>
          <a:xfrm>
            <a:off x="-223582" y="3996359"/>
            <a:ext cx="2857500" cy="1003352"/>
          </a:xfrm>
          <a:prstGeom prst="rect">
            <a:avLst/>
          </a:prstGeom>
          <a:noFill/>
        </p:spPr>
        <p:txBody>
          <a:bodyPr wrap="square" rtlCol="0">
            <a:spAutoFit/>
          </a:bodyPr>
          <a:lstStyle/>
          <a:p>
            <a:pPr lvl="1" algn="ctr"/>
            <a:r>
              <a:rPr lang="en-AU" sz="2000" dirty="0"/>
              <a:t>Francis Bacon</a:t>
            </a:r>
          </a:p>
          <a:p>
            <a:pPr lvl="1" algn="ctr"/>
            <a:r>
              <a:rPr lang="en-AU" sz="2000" dirty="0"/>
              <a:t>(1561-1626)</a:t>
            </a:r>
            <a:endParaRPr lang="en-AU" dirty="0"/>
          </a:p>
          <a:p>
            <a:pPr marL="954954" lvl="1" indent="-457200">
              <a:buAutoNum type="arabicPeriod"/>
            </a:pPr>
            <a:endParaRPr lang="en-AU" dirty="0"/>
          </a:p>
        </p:txBody>
      </p:sp>
      <p:sp>
        <p:nvSpPr>
          <p:cNvPr id="9" name="TextBox 8">
            <a:extLst>
              <a:ext uri="{FF2B5EF4-FFF2-40B4-BE49-F238E27FC236}">
                <a16:creationId xmlns:a16="http://schemas.microsoft.com/office/drawing/2014/main" id="{7608F499-D41C-4DFA-BAAB-13DAFED7DDD0}"/>
              </a:ext>
            </a:extLst>
          </p:cNvPr>
          <p:cNvSpPr txBox="1"/>
          <p:nvPr/>
        </p:nvSpPr>
        <p:spPr>
          <a:xfrm>
            <a:off x="306659" y="401444"/>
            <a:ext cx="6941324" cy="646331"/>
          </a:xfrm>
          <a:prstGeom prst="rect">
            <a:avLst/>
          </a:prstGeom>
          <a:noFill/>
        </p:spPr>
        <p:txBody>
          <a:bodyPr wrap="none" rtlCol="0">
            <a:spAutoFit/>
          </a:bodyPr>
          <a:lstStyle/>
          <a:p>
            <a:r>
              <a:rPr lang="en-AU" sz="3600" b="1" dirty="0">
                <a:solidFill>
                  <a:srgbClr val="FF0000"/>
                </a:solidFill>
              </a:rPr>
              <a:t>Induction and Deduction in Science</a:t>
            </a:r>
          </a:p>
        </p:txBody>
      </p:sp>
      <p:pic>
        <p:nvPicPr>
          <p:cNvPr id="9218" name="Picture 2" descr="Francis Bacon">
            <a:extLst>
              <a:ext uri="{FF2B5EF4-FFF2-40B4-BE49-F238E27FC236}">
                <a16:creationId xmlns:a16="http://schemas.microsoft.com/office/drawing/2014/main" id="{49D78512-733B-4AC0-BAA3-BAAA0DA858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62" y="1138859"/>
            <a:ext cx="2857500" cy="28575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15C8726-F2BB-40BE-9299-5F732191A067}"/>
              </a:ext>
            </a:extLst>
          </p:cNvPr>
          <p:cNvSpPr/>
          <p:nvPr/>
        </p:nvSpPr>
        <p:spPr>
          <a:xfrm>
            <a:off x="130862" y="7050277"/>
            <a:ext cx="5355056" cy="393954"/>
          </a:xfrm>
          <a:prstGeom prst="rect">
            <a:avLst/>
          </a:prstGeom>
        </p:spPr>
        <p:txBody>
          <a:bodyPr wrap="none">
            <a:spAutoFit/>
          </a:bodyPr>
          <a:lstStyle/>
          <a:p>
            <a:r>
              <a:rPr lang="en-AU" dirty="0">
                <a:hlinkClick r:id="rId4"/>
              </a:rPr>
              <a:t>https://www.biography.com/scholar/francis-bacon</a:t>
            </a:r>
            <a:endParaRPr lang="en-AU" dirty="0"/>
          </a:p>
        </p:txBody>
      </p:sp>
      <p:sp>
        <p:nvSpPr>
          <p:cNvPr id="10" name="TextBox 9">
            <a:extLst>
              <a:ext uri="{FF2B5EF4-FFF2-40B4-BE49-F238E27FC236}">
                <a16:creationId xmlns:a16="http://schemas.microsoft.com/office/drawing/2014/main" id="{A30D6536-A734-459C-B572-A4CC550B37A9}"/>
              </a:ext>
            </a:extLst>
          </p:cNvPr>
          <p:cNvSpPr txBox="1"/>
          <p:nvPr/>
        </p:nvSpPr>
        <p:spPr>
          <a:xfrm>
            <a:off x="3072604" y="1138859"/>
            <a:ext cx="7251267" cy="3108543"/>
          </a:xfrm>
          <a:prstGeom prst="rect">
            <a:avLst/>
          </a:prstGeom>
          <a:noFill/>
        </p:spPr>
        <p:txBody>
          <a:bodyPr wrap="square" rtlCol="0">
            <a:spAutoFit/>
          </a:bodyPr>
          <a:lstStyle/>
          <a:p>
            <a:r>
              <a:rPr lang="en-AU" b="1" dirty="0"/>
              <a:t>From the Stanford Encyclopedia of Philosophy</a:t>
            </a:r>
          </a:p>
          <a:p>
            <a:r>
              <a:rPr lang="en-AU" dirty="0"/>
              <a:t>Bacon dealt with his scientific method, which became famous under the name of </a:t>
            </a:r>
            <a:r>
              <a:rPr lang="en-AU" i="1" dirty="0"/>
              <a:t>induction</a:t>
            </a:r>
            <a:r>
              <a:rPr lang="en-AU" dirty="0"/>
              <a:t>. He repudiates the syllogistic method and defines his alternative procedure as one “which by slow and faithful toil gathers information from things and brings it into understanding” (Farrington 1964, 89).</a:t>
            </a:r>
          </a:p>
          <a:p>
            <a:endParaRPr lang="en-AU" dirty="0"/>
          </a:p>
          <a:p>
            <a:r>
              <a:rPr lang="en-AU" dirty="0"/>
              <a:t>Note the order:</a:t>
            </a:r>
          </a:p>
          <a:p>
            <a:pPr marL="457200" indent="-457200">
              <a:buAutoNum type="arabicParenR"/>
            </a:pPr>
            <a:r>
              <a:rPr lang="en-AU" dirty="0"/>
              <a:t>Gathers information</a:t>
            </a:r>
          </a:p>
          <a:p>
            <a:pPr marL="457200" indent="-457200">
              <a:buAutoNum type="arabicParenR"/>
            </a:pPr>
            <a:r>
              <a:rPr lang="en-AU" dirty="0"/>
              <a:t>Brings it into understanding</a:t>
            </a:r>
          </a:p>
        </p:txBody>
      </p:sp>
    </p:spTree>
    <p:extLst>
      <p:ext uri="{BB962C8B-B14F-4D97-AF65-F5344CB8AC3E}">
        <p14:creationId xmlns:p14="http://schemas.microsoft.com/office/powerpoint/2010/main" val="27512210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9" name="TextBox 8">
            <a:extLst>
              <a:ext uri="{FF2B5EF4-FFF2-40B4-BE49-F238E27FC236}">
                <a16:creationId xmlns:a16="http://schemas.microsoft.com/office/drawing/2014/main" id="{7608F499-D41C-4DFA-BAAB-13DAFED7DDD0}"/>
              </a:ext>
            </a:extLst>
          </p:cNvPr>
          <p:cNvSpPr txBox="1"/>
          <p:nvPr/>
        </p:nvSpPr>
        <p:spPr>
          <a:xfrm>
            <a:off x="306659" y="401444"/>
            <a:ext cx="4022255" cy="646331"/>
          </a:xfrm>
          <a:prstGeom prst="rect">
            <a:avLst/>
          </a:prstGeom>
          <a:noFill/>
        </p:spPr>
        <p:txBody>
          <a:bodyPr wrap="none" rtlCol="0">
            <a:spAutoFit/>
          </a:bodyPr>
          <a:lstStyle/>
          <a:p>
            <a:r>
              <a:rPr lang="en-AU" sz="3600" b="1" dirty="0">
                <a:solidFill>
                  <a:srgbClr val="FF0000"/>
                </a:solidFill>
              </a:rPr>
              <a:t>Induction in Science</a:t>
            </a:r>
          </a:p>
        </p:txBody>
      </p:sp>
      <p:sp>
        <p:nvSpPr>
          <p:cNvPr id="10" name="TextBox 9">
            <a:extLst>
              <a:ext uri="{FF2B5EF4-FFF2-40B4-BE49-F238E27FC236}">
                <a16:creationId xmlns:a16="http://schemas.microsoft.com/office/drawing/2014/main" id="{A30D6536-A734-459C-B572-A4CC550B37A9}"/>
              </a:ext>
            </a:extLst>
          </p:cNvPr>
          <p:cNvSpPr txBox="1"/>
          <p:nvPr/>
        </p:nvSpPr>
        <p:spPr>
          <a:xfrm>
            <a:off x="306659" y="1138859"/>
            <a:ext cx="9928722" cy="2203680"/>
          </a:xfrm>
          <a:prstGeom prst="rect">
            <a:avLst/>
          </a:prstGeom>
          <a:noFill/>
        </p:spPr>
        <p:txBody>
          <a:bodyPr wrap="square" rtlCol="0">
            <a:spAutoFit/>
          </a:bodyPr>
          <a:lstStyle/>
          <a:p>
            <a:r>
              <a:rPr lang="en-AU" b="1" dirty="0"/>
              <a:t>Darwin’s Theory of Evolution</a:t>
            </a:r>
          </a:p>
          <a:p>
            <a:r>
              <a:rPr lang="en-AU" dirty="0"/>
              <a:t>The </a:t>
            </a:r>
            <a:r>
              <a:rPr lang="en-AU" dirty="0" err="1"/>
              <a:t>inductionist</a:t>
            </a:r>
            <a:r>
              <a:rPr lang="en-AU" dirty="0"/>
              <a:t> canon called for making observations without prejudice as to what they might mean and accumulating observations related to a particular subject so that a universal statement or conclusion could eventually emerge from them. Indeed, in one place in his</a:t>
            </a:r>
            <a:r>
              <a:rPr lang="en-AU" i="1" dirty="0"/>
              <a:t> Autobiography</a:t>
            </a:r>
            <a:r>
              <a:rPr lang="en-AU" dirty="0"/>
              <a:t>, Darwin affirms that he proceeded “on true Baconian principles and without any theory collected facts on a wholesale scale” (Barlow, 1958, p. 119). (From </a:t>
            </a:r>
            <a:r>
              <a:rPr lang="en-AU" i="1" dirty="0"/>
              <a:t>In the Light of Evolution: Volume III: Two Centuries of Darwin</a:t>
            </a:r>
            <a:r>
              <a:rPr lang="en-AU" dirty="0"/>
              <a:t>)</a:t>
            </a:r>
            <a:endParaRPr lang="en-AU" b="1" dirty="0"/>
          </a:p>
        </p:txBody>
      </p:sp>
      <p:sp>
        <p:nvSpPr>
          <p:cNvPr id="8" name="TextBox 7">
            <a:extLst>
              <a:ext uri="{FF2B5EF4-FFF2-40B4-BE49-F238E27FC236}">
                <a16:creationId xmlns:a16="http://schemas.microsoft.com/office/drawing/2014/main" id="{B273DEF7-D979-4DCA-BC86-774A6261C0B1}"/>
              </a:ext>
            </a:extLst>
          </p:cNvPr>
          <p:cNvSpPr txBox="1"/>
          <p:nvPr/>
        </p:nvSpPr>
        <p:spPr>
          <a:xfrm>
            <a:off x="316468" y="3456671"/>
            <a:ext cx="4174541" cy="646331"/>
          </a:xfrm>
          <a:prstGeom prst="rect">
            <a:avLst/>
          </a:prstGeom>
          <a:noFill/>
        </p:spPr>
        <p:txBody>
          <a:bodyPr wrap="none" rtlCol="0">
            <a:spAutoFit/>
          </a:bodyPr>
          <a:lstStyle/>
          <a:p>
            <a:r>
              <a:rPr lang="en-AU" sz="3600" b="1" dirty="0">
                <a:solidFill>
                  <a:srgbClr val="FF0000"/>
                </a:solidFill>
              </a:rPr>
              <a:t>Deduction in Science</a:t>
            </a:r>
          </a:p>
        </p:txBody>
      </p:sp>
      <p:sp>
        <p:nvSpPr>
          <p:cNvPr id="11" name="TextBox 10">
            <a:extLst>
              <a:ext uri="{FF2B5EF4-FFF2-40B4-BE49-F238E27FC236}">
                <a16:creationId xmlns:a16="http://schemas.microsoft.com/office/drawing/2014/main" id="{53C6FF0F-3250-40DD-AA4A-BD3D3F0B711E}"/>
              </a:ext>
            </a:extLst>
          </p:cNvPr>
          <p:cNvSpPr txBox="1"/>
          <p:nvPr/>
        </p:nvSpPr>
        <p:spPr>
          <a:xfrm>
            <a:off x="326277" y="4091457"/>
            <a:ext cx="10068686" cy="3108543"/>
          </a:xfrm>
          <a:prstGeom prst="rect">
            <a:avLst/>
          </a:prstGeom>
          <a:noFill/>
        </p:spPr>
        <p:txBody>
          <a:bodyPr wrap="square" rtlCol="0">
            <a:spAutoFit/>
          </a:bodyPr>
          <a:lstStyle/>
          <a:p>
            <a:r>
              <a:rPr lang="en-AU" b="1" dirty="0"/>
              <a:t>Einstein’s Theory of Relativity</a:t>
            </a:r>
          </a:p>
          <a:p>
            <a:r>
              <a:rPr lang="en-AU" dirty="0"/>
              <a:t>Einstein wrote”  "From a systematic theoretical point of view, we may imagine the process of evolution of an empirical science to be a continuous process of induction… But this point of view by no means embraces the whole of the actual process ; for it slurs over the important part played by intuition and deductive thought in the development of an exact science. As soon as a science has emerged from its initial stages, theoretical advances are no longer achieved merely by a process of arrangement. Guided by empirical data, the investigator rather develops a system of thought which, in general, is built up logically from a small number of fundamental assumptions, the so-called axioms.“ (</a:t>
            </a:r>
            <a:r>
              <a:rPr lang="en-AU" dirty="0">
                <a:hlinkClick r:id="rId3"/>
              </a:rPr>
              <a:t>https://www.marxists.org/reference/archive/einstein/works/1910s/relative/ap03.htm</a:t>
            </a:r>
            <a:r>
              <a:rPr lang="en-AU" dirty="0"/>
              <a:t>)</a:t>
            </a:r>
          </a:p>
        </p:txBody>
      </p:sp>
    </p:spTree>
    <p:extLst>
      <p:ext uri="{BB962C8B-B14F-4D97-AF65-F5344CB8AC3E}">
        <p14:creationId xmlns:p14="http://schemas.microsoft.com/office/powerpoint/2010/main" val="3179106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9" name="TextBox 8">
            <a:extLst>
              <a:ext uri="{FF2B5EF4-FFF2-40B4-BE49-F238E27FC236}">
                <a16:creationId xmlns:a16="http://schemas.microsoft.com/office/drawing/2014/main" id="{7608F499-D41C-4DFA-BAAB-13DAFED7DDD0}"/>
              </a:ext>
            </a:extLst>
          </p:cNvPr>
          <p:cNvSpPr txBox="1"/>
          <p:nvPr/>
        </p:nvSpPr>
        <p:spPr>
          <a:xfrm>
            <a:off x="306659" y="401444"/>
            <a:ext cx="4022255" cy="646331"/>
          </a:xfrm>
          <a:prstGeom prst="rect">
            <a:avLst/>
          </a:prstGeom>
          <a:noFill/>
        </p:spPr>
        <p:txBody>
          <a:bodyPr wrap="none" rtlCol="0">
            <a:spAutoFit/>
          </a:bodyPr>
          <a:lstStyle/>
          <a:p>
            <a:r>
              <a:rPr lang="en-AU" sz="3600" b="1" dirty="0">
                <a:solidFill>
                  <a:srgbClr val="FF0000"/>
                </a:solidFill>
              </a:rPr>
              <a:t>Induction in Science</a:t>
            </a:r>
          </a:p>
        </p:txBody>
      </p:sp>
      <p:sp>
        <p:nvSpPr>
          <p:cNvPr id="10" name="TextBox 9">
            <a:extLst>
              <a:ext uri="{FF2B5EF4-FFF2-40B4-BE49-F238E27FC236}">
                <a16:creationId xmlns:a16="http://schemas.microsoft.com/office/drawing/2014/main" id="{A30D6536-A734-459C-B572-A4CC550B37A9}"/>
              </a:ext>
            </a:extLst>
          </p:cNvPr>
          <p:cNvSpPr txBox="1"/>
          <p:nvPr/>
        </p:nvSpPr>
        <p:spPr>
          <a:xfrm>
            <a:off x="306659" y="1138859"/>
            <a:ext cx="9928722" cy="393954"/>
          </a:xfrm>
          <a:prstGeom prst="rect">
            <a:avLst/>
          </a:prstGeom>
          <a:noFill/>
        </p:spPr>
        <p:txBody>
          <a:bodyPr wrap="square" rtlCol="0">
            <a:spAutoFit/>
          </a:bodyPr>
          <a:lstStyle/>
          <a:p>
            <a:r>
              <a:rPr lang="en-AU" b="1" dirty="0"/>
              <a:t>Darwin’s Theory of Evolution</a:t>
            </a:r>
          </a:p>
        </p:txBody>
      </p:sp>
      <p:sp>
        <p:nvSpPr>
          <p:cNvPr id="8" name="TextBox 7">
            <a:extLst>
              <a:ext uri="{FF2B5EF4-FFF2-40B4-BE49-F238E27FC236}">
                <a16:creationId xmlns:a16="http://schemas.microsoft.com/office/drawing/2014/main" id="{B273DEF7-D979-4DCA-BC86-774A6261C0B1}"/>
              </a:ext>
            </a:extLst>
          </p:cNvPr>
          <p:cNvSpPr txBox="1"/>
          <p:nvPr/>
        </p:nvSpPr>
        <p:spPr>
          <a:xfrm>
            <a:off x="316468" y="3456671"/>
            <a:ext cx="4174541" cy="646331"/>
          </a:xfrm>
          <a:prstGeom prst="rect">
            <a:avLst/>
          </a:prstGeom>
          <a:noFill/>
        </p:spPr>
        <p:txBody>
          <a:bodyPr wrap="none" rtlCol="0">
            <a:spAutoFit/>
          </a:bodyPr>
          <a:lstStyle/>
          <a:p>
            <a:r>
              <a:rPr lang="en-AU" sz="3600" b="1" dirty="0">
                <a:solidFill>
                  <a:srgbClr val="FF0000"/>
                </a:solidFill>
              </a:rPr>
              <a:t>Deduction in Science</a:t>
            </a:r>
          </a:p>
        </p:txBody>
      </p:sp>
      <p:sp>
        <p:nvSpPr>
          <p:cNvPr id="11" name="TextBox 10">
            <a:extLst>
              <a:ext uri="{FF2B5EF4-FFF2-40B4-BE49-F238E27FC236}">
                <a16:creationId xmlns:a16="http://schemas.microsoft.com/office/drawing/2014/main" id="{53C6FF0F-3250-40DD-AA4A-BD3D3F0B711E}"/>
              </a:ext>
            </a:extLst>
          </p:cNvPr>
          <p:cNvSpPr txBox="1"/>
          <p:nvPr/>
        </p:nvSpPr>
        <p:spPr>
          <a:xfrm>
            <a:off x="326277" y="4091457"/>
            <a:ext cx="10068686" cy="393954"/>
          </a:xfrm>
          <a:prstGeom prst="rect">
            <a:avLst/>
          </a:prstGeom>
          <a:noFill/>
        </p:spPr>
        <p:txBody>
          <a:bodyPr wrap="square" rtlCol="0">
            <a:spAutoFit/>
          </a:bodyPr>
          <a:lstStyle/>
          <a:p>
            <a:r>
              <a:rPr lang="en-AU" b="1" dirty="0"/>
              <a:t>Einstein’s Theory of Relativity</a:t>
            </a:r>
          </a:p>
        </p:txBody>
      </p:sp>
      <p:sp>
        <p:nvSpPr>
          <p:cNvPr id="2" name="TextBox 1">
            <a:extLst>
              <a:ext uri="{FF2B5EF4-FFF2-40B4-BE49-F238E27FC236}">
                <a16:creationId xmlns:a16="http://schemas.microsoft.com/office/drawing/2014/main" id="{F716DE79-AF99-49BF-81D3-DD4507B18E0D}"/>
              </a:ext>
            </a:extLst>
          </p:cNvPr>
          <p:cNvSpPr txBox="1"/>
          <p:nvPr/>
        </p:nvSpPr>
        <p:spPr>
          <a:xfrm>
            <a:off x="-3200400" y="-800140"/>
            <a:ext cx="11201143" cy="393954"/>
          </a:xfrm>
          <a:prstGeom prst="rect">
            <a:avLst/>
          </a:prstGeom>
          <a:noFill/>
        </p:spPr>
        <p:txBody>
          <a:bodyPr wrap="none" rtlCol="0">
            <a:spAutoFit/>
          </a:bodyPr>
          <a:lstStyle/>
          <a:p>
            <a:r>
              <a:rPr lang="en-AU" dirty="0"/>
              <a:t>OBSERVATIONS -&gt; THEORY &amp; PREDICTED OBSERVATIONS -&gt; OBSERVATIONAL CONFIRMATION (EXPERIMENTS)</a:t>
            </a:r>
          </a:p>
        </p:txBody>
      </p:sp>
      <p:graphicFrame>
        <p:nvGraphicFramePr>
          <p:cNvPr id="3" name="Diagram 2">
            <a:extLst>
              <a:ext uri="{FF2B5EF4-FFF2-40B4-BE49-F238E27FC236}">
                <a16:creationId xmlns:a16="http://schemas.microsoft.com/office/drawing/2014/main" id="{B8B70F5C-14D1-41CC-A37C-F61B1D7E841F}"/>
              </a:ext>
            </a:extLst>
          </p:cNvPr>
          <p:cNvGraphicFramePr/>
          <p:nvPr>
            <p:extLst>
              <p:ext uri="{D42A27DB-BD31-4B8C-83A1-F6EECF244321}">
                <p14:modId xmlns:p14="http://schemas.microsoft.com/office/powerpoint/2010/main" val="1763428904"/>
              </p:ext>
            </p:extLst>
          </p:nvPr>
        </p:nvGraphicFramePr>
        <p:xfrm>
          <a:off x="1781968" y="-135260"/>
          <a:ext cx="7127875" cy="47519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 11">
            <a:extLst>
              <a:ext uri="{FF2B5EF4-FFF2-40B4-BE49-F238E27FC236}">
                <a16:creationId xmlns:a16="http://schemas.microsoft.com/office/drawing/2014/main" id="{B8969F48-09B1-420D-92C9-87716C4D29D6}"/>
              </a:ext>
            </a:extLst>
          </p:cNvPr>
          <p:cNvGraphicFramePr/>
          <p:nvPr>
            <p:extLst>
              <p:ext uri="{D42A27DB-BD31-4B8C-83A1-F6EECF244321}">
                <p14:modId xmlns:p14="http://schemas.microsoft.com/office/powerpoint/2010/main" val="568423427"/>
              </p:ext>
            </p:extLst>
          </p:nvPr>
        </p:nvGraphicFramePr>
        <p:xfrm>
          <a:off x="1781967" y="3075149"/>
          <a:ext cx="7127875" cy="475191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Oval 4">
            <a:extLst>
              <a:ext uri="{FF2B5EF4-FFF2-40B4-BE49-F238E27FC236}">
                <a16:creationId xmlns:a16="http://schemas.microsoft.com/office/drawing/2014/main" id="{108E5E01-D352-46F6-88FD-C9AB3EBCDAB3}"/>
              </a:ext>
            </a:extLst>
          </p:cNvPr>
          <p:cNvSpPr/>
          <p:nvPr/>
        </p:nvSpPr>
        <p:spPr>
          <a:xfrm>
            <a:off x="1763481" y="1519021"/>
            <a:ext cx="4881716" cy="13196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0B8C8B16-43F2-4D32-A225-26BAB821C0BC}"/>
              </a:ext>
            </a:extLst>
          </p:cNvPr>
          <p:cNvSpPr/>
          <p:nvPr/>
        </p:nvSpPr>
        <p:spPr>
          <a:xfrm>
            <a:off x="4122979" y="4768522"/>
            <a:ext cx="4881716" cy="13196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3979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C8310-95F6-4BE0-8403-3DBC3242F72A}"/>
              </a:ext>
            </a:extLst>
          </p:cNvPr>
          <p:cNvSpPr>
            <a:spLocks noGrp="1"/>
          </p:cNvSpPr>
          <p:nvPr>
            <p:ph type="title"/>
          </p:nvPr>
        </p:nvSpPr>
        <p:spPr/>
        <p:txBody>
          <a:bodyPr/>
          <a:lstStyle/>
          <a:p>
            <a:endParaRPr lang="en-AU"/>
          </a:p>
        </p:txBody>
      </p:sp>
      <p:pic>
        <p:nvPicPr>
          <p:cNvPr id="4" name="Online Media 3" title="Can You Solve This?">
            <a:hlinkClick r:id="" action="ppaction://media"/>
            <a:extLst>
              <a:ext uri="{FF2B5EF4-FFF2-40B4-BE49-F238E27FC236}">
                <a16:creationId xmlns:a16="http://schemas.microsoft.com/office/drawing/2014/main" id="{11F01910-B130-433E-B339-1B2616B4B836}"/>
              </a:ext>
            </a:extLst>
          </p:cNvPr>
          <p:cNvPicPr>
            <a:picLocks noGrp="1" noRot="1" noChangeAspect="1"/>
          </p:cNvPicPr>
          <p:nvPr>
            <p:ph idx="1"/>
            <a:videoFile r:link="rId1"/>
          </p:nvPr>
        </p:nvPicPr>
        <p:blipFill>
          <a:blip r:embed="rId3"/>
          <a:stretch>
            <a:fillRect/>
          </a:stretch>
        </p:blipFill>
        <p:spPr>
          <a:xfrm>
            <a:off x="253502" y="799975"/>
            <a:ext cx="10212473" cy="5744516"/>
          </a:xfrm>
          <a:prstGeom prst="rect">
            <a:avLst/>
          </a:prstGeom>
        </p:spPr>
      </p:pic>
      <p:sp>
        <p:nvSpPr>
          <p:cNvPr id="5" name="TextBox 4">
            <a:extLst>
              <a:ext uri="{FF2B5EF4-FFF2-40B4-BE49-F238E27FC236}">
                <a16:creationId xmlns:a16="http://schemas.microsoft.com/office/drawing/2014/main" id="{64D0EC3F-C1B8-406F-8507-B8277543A700}"/>
              </a:ext>
            </a:extLst>
          </p:cNvPr>
          <p:cNvSpPr txBox="1"/>
          <p:nvPr/>
        </p:nvSpPr>
        <p:spPr>
          <a:xfrm>
            <a:off x="185358" y="153644"/>
            <a:ext cx="10321095" cy="646331"/>
          </a:xfrm>
          <a:prstGeom prst="rect">
            <a:avLst/>
          </a:prstGeom>
          <a:noFill/>
        </p:spPr>
        <p:txBody>
          <a:bodyPr wrap="none" rtlCol="0">
            <a:spAutoFit/>
          </a:bodyPr>
          <a:lstStyle/>
          <a:p>
            <a:pPr algn="ctr"/>
            <a:r>
              <a:rPr lang="en-AU" sz="3600" b="1" dirty="0">
                <a:solidFill>
                  <a:srgbClr val="FF0000"/>
                </a:solidFill>
              </a:rPr>
              <a:t>Can you see induction and deduction in this process?</a:t>
            </a:r>
          </a:p>
        </p:txBody>
      </p:sp>
      <p:sp>
        <p:nvSpPr>
          <p:cNvPr id="6" name="TextBox 5">
            <a:extLst>
              <a:ext uri="{FF2B5EF4-FFF2-40B4-BE49-F238E27FC236}">
                <a16:creationId xmlns:a16="http://schemas.microsoft.com/office/drawing/2014/main" id="{21933F6F-EAB4-4F17-BFCA-F6DC2588B803}"/>
              </a:ext>
            </a:extLst>
          </p:cNvPr>
          <p:cNvSpPr txBox="1"/>
          <p:nvPr/>
        </p:nvSpPr>
        <p:spPr>
          <a:xfrm>
            <a:off x="194727" y="6618816"/>
            <a:ext cx="10172336" cy="584775"/>
          </a:xfrm>
          <a:prstGeom prst="rect">
            <a:avLst/>
          </a:prstGeom>
          <a:noFill/>
        </p:spPr>
        <p:txBody>
          <a:bodyPr wrap="none" rtlCol="0">
            <a:spAutoFit/>
          </a:bodyPr>
          <a:lstStyle/>
          <a:p>
            <a:pPr algn="ctr"/>
            <a:r>
              <a:rPr lang="en-AU" sz="3200" b="1" dirty="0">
                <a:solidFill>
                  <a:srgbClr val="FF0000"/>
                </a:solidFill>
              </a:rPr>
              <a:t>How can you improve your inductive-deductive reasoning?</a:t>
            </a:r>
          </a:p>
        </p:txBody>
      </p:sp>
    </p:spTree>
    <p:extLst>
      <p:ext uri="{BB962C8B-B14F-4D97-AF65-F5344CB8AC3E}">
        <p14:creationId xmlns:p14="http://schemas.microsoft.com/office/powerpoint/2010/main" val="3905675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582930" y="4709160"/>
            <a:ext cx="7932420" cy="646331"/>
          </a:xfrm>
          <a:prstGeom prst="rect">
            <a:avLst/>
          </a:prstGeom>
          <a:noFill/>
        </p:spPr>
        <p:txBody>
          <a:bodyPr wrap="square" rtlCol="0">
            <a:spAutoFit/>
          </a:bodyPr>
          <a:lstStyle/>
          <a:p>
            <a:r>
              <a:rPr lang="en-US" sz="3600" dirty="0">
                <a:solidFill>
                  <a:srgbClr val="FF0000"/>
                </a:solidFill>
                <a:latin typeface="Arial" charset="0"/>
                <a:ea typeface="Arial" charset="0"/>
                <a:cs typeface="Arial" charset="0"/>
              </a:rPr>
              <a:t>	</a:t>
            </a:r>
          </a:p>
        </p:txBody>
      </p:sp>
      <p:sp>
        <p:nvSpPr>
          <p:cNvPr id="2" name="TextBox 1">
            <a:extLst>
              <a:ext uri="{FF2B5EF4-FFF2-40B4-BE49-F238E27FC236}">
                <a16:creationId xmlns:a16="http://schemas.microsoft.com/office/drawing/2014/main" id="{83E390E0-8EEC-4B06-A448-2F25322A7724}"/>
              </a:ext>
            </a:extLst>
          </p:cNvPr>
          <p:cNvSpPr txBox="1"/>
          <p:nvPr/>
        </p:nvSpPr>
        <p:spPr>
          <a:xfrm>
            <a:off x="582930" y="5042263"/>
            <a:ext cx="7053919" cy="2406813"/>
          </a:xfrm>
          <a:prstGeom prst="rect">
            <a:avLst/>
          </a:prstGeom>
          <a:noFill/>
        </p:spPr>
        <p:txBody>
          <a:bodyPr wrap="none" rtlCol="0">
            <a:spAutoFit/>
          </a:bodyPr>
          <a:lstStyle/>
          <a:p>
            <a:r>
              <a:rPr lang="en-AU" sz="3600" b="1" dirty="0"/>
              <a:t>Science Extension – Public Lecture 2</a:t>
            </a:r>
          </a:p>
          <a:p>
            <a:r>
              <a:rPr lang="en-AU" sz="3600" b="1" dirty="0"/>
              <a:t>The Philosophy of Science</a:t>
            </a:r>
          </a:p>
          <a:p>
            <a:r>
              <a:rPr lang="en-AU" dirty="0"/>
              <a:t>Dr Matthew Hill – </a:t>
            </a:r>
            <a:r>
              <a:rPr lang="en-AU" dirty="0">
                <a:hlinkClick r:id="rId3"/>
              </a:rPr>
              <a:t>mhill@barker.nsw.edu.au</a:t>
            </a:r>
            <a:endParaRPr lang="en-AU" dirty="0"/>
          </a:p>
          <a:p>
            <a:endParaRPr lang="en-AU" dirty="0"/>
          </a:p>
          <a:p>
            <a:r>
              <a:rPr lang="en-AU" dirty="0"/>
              <a:t>Notes available at </a:t>
            </a:r>
            <a:r>
              <a:rPr lang="en-AU" b="1" dirty="0">
                <a:hlinkClick r:id="rId4"/>
              </a:rPr>
              <a:t>https://tinyurl.com/SciExt</a:t>
            </a:r>
            <a:endParaRPr lang="en-AU" b="1" dirty="0"/>
          </a:p>
          <a:p>
            <a:endParaRPr lang="en-AU" dirty="0"/>
          </a:p>
        </p:txBody>
      </p:sp>
    </p:spTree>
    <p:extLst>
      <p:ext uri="{BB962C8B-B14F-4D97-AF65-F5344CB8AC3E}">
        <p14:creationId xmlns:p14="http://schemas.microsoft.com/office/powerpoint/2010/main" val="76914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6" name="TextBox 5">
            <a:extLst>
              <a:ext uri="{FF2B5EF4-FFF2-40B4-BE49-F238E27FC236}">
                <a16:creationId xmlns:a16="http://schemas.microsoft.com/office/drawing/2014/main" id="{400683EE-F556-4CCB-882F-F18906B8859C}"/>
              </a:ext>
            </a:extLst>
          </p:cNvPr>
          <p:cNvSpPr txBox="1"/>
          <p:nvPr/>
        </p:nvSpPr>
        <p:spPr>
          <a:xfrm>
            <a:off x="-223582" y="3996359"/>
            <a:ext cx="2857500" cy="1003352"/>
          </a:xfrm>
          <a:prstGeom prst="rect">
            <a:avLst/>
          </a:prstGeom>
          <a:noFill/>
        </p:spPr>
        <p:txBody>
          <a:bodyPr wrap="square" rtlCol="0">
            <a:spAutoFit/>
          </a:bodyPr>
          <a:lstStyle/>
          <a:p>
            <a:pPr lvl="1" algn="ctr"/>
            <a:r>
              <a:rPr lang="en-AU" sz="2000" dirty="0"/>
              <a:t>Karl Popper</a:t>
            </a:r>
          </a:p>
          <a:p>
            <a:pPr lvl="1" algn="ctr"/>
            <a:r>
              <a:rPr lang="en-AU" sz="2000" dirty="0"/>
              <a:t>(1902-1994)</a:t>
            </a:r>
            <a:endParaRPr lang="en-AU" dirty="0"/>
          </a:p>
          <a:p>
            <a:pPr marL="954954" lvl="1" indent="-457200">
              <a:buAutoNum type="arabicPeriod"/>
            </a:pPr>
            <a:endParaRPr lang="en-AU" dirty="0"/>
          </a:p>
        </p:txBody>
      </p:sp>
      <p:sp>
        <p:nvSpPr>
          <p:cNvPr id="9" name="TextBox 8">
            <a:extLst>
              <a:ext uri="{FF2B5EF4-FFF2-40B4-BE49-F238E27FC236}">
                <a16:creationId xmlns:a16="http://schemas.microsoft.com/office/drawing/2014/main" id="{7608F499-D41C-4DFA-BAAB-13DAFED7DDD0}"/>
              </a:ext>
            </a:extLst>
          </p:cNvPr>
          <p:cNvSpPr txBox="1"/>
          <p:nvPr/>
        </p:nvSpPr>
        <p:spPr>
          <a:xfrm>
            <a:off x="306659" y="401444"/>
            <a:ext cx="2468561" cy="646331"/>
          </a:xfrm>
          <a:prstGeom prst="rect">
            <a:avLst/>
          </a:prstGeom>
          <a:noFill/>
        </p:spPr>
        <p:txBody>
          <a:bodyPr wrap="none" rtlCol="0">
            <a:spAutoFit/>
          </a:bodyPr>
          <a:lstStyle/>
          <a:p>
            <a:r>
              <a:rPr lang="en-AU" sz="3600" b="1" dirty="0">
                <a:solidFill>
                  <a:srgbClr val="FF0000"/>
                </a:solidFill>
              </a:rPr>
              <a:t>Falsification</a:t>
            </a:r>
          </a:p>
        </p:txBody>
      </p:sp>
      <p:sp>
        <p:nvSpPr>
          <p:cNvPr id="2" name="Rectangle 1">
            <a:extLst>
              <a:ext uri="{FF2B5EF4-FFF2-40B4-BE49-F238E27FC236}">
                <a16:creationId xmlns:a16="http://schemas.microsoft.com/office/drawing/2014/main" id="{415C8726-F2BB-40BE-9299-5F732191A067}"/>
              </a:ext>
            </a:extLst>
          </p:cNvPr>
          <p:cNvSpPr/>
          <p:nvPr/>
        </p:nvSpPr>
        <p:spPr>
          <a:xfrm>
            <a:off x="130862" y="7050277"/>
            <a:ext cx="4594976" cy="393954"/>
          </a:xfrm>
          <a:prstGeom prst="rect">
            <a:avLst/>
          </a:prstGeom>
        </p:spPr>
        <p:txBody>
          <a:bodyPr wrap="none">
            <a:spAutoFit/>
          </a:bodyPr>
          <a:lstStyle/>
          <a:p>
            <a:r>
              <a:rPr lang="en-AU" dirty="0">
                <a:hlinkClick r:id="rId3"/>
              </a:rPr>
              <a:t>https://plato.stanford.edu/entries/popper/</a:t>
            </a:r>
            <a:endParaRPr lang="en-AU" dirty="0"/>
          </a:p>
        </p:txBody>
      </p:sp>
      <p:sp>
        <p:nvSpPr>
          <p:cNvPr id="10" name="TextBox 9">
            <a:extLst>
              <a:ext uri="{FF2B5EF4-FFF2-40B4-BE49-F238E27FC236}">
                <a16:creationId xmlns:a16="http://schemas.microsoft.com/office/drawing/2014/main" id="{A30D6536-A734-459C-B572-A4CC550B37A9}"/>
              </a:ext>
            </a:extLst>
          </p:cNvPr>
          <p:cNvSpPr txBox="1"/>
          <p:nvPr/>
        </p:nvSpPr>
        <p:spPr>
          <a:xfrm>
            <a:off x="3072604" y="1138859"/>
            <a:ext cx="7251267" cy="4555093"/>
          </a:xfrm>
          <a:prstGeom prst="rect">
            <a:avLst/>
          </a:prstGeom>
          <a:noFill/>
        </p:spPr>
        <p:txBody>
          <a:bodyPr wrap="square" rtlCol="0">
            <a:spAutoFit/>
          </a:bodyPr>
          <a:lstStyle/>
          <a:p>
            <a:r>
              <a:rPr lang="en-AU" sz="2400" dirty="0"/>
              <a:t>“It is easy to obtain confirmations, or verifications, for nearly every theory—if we look for confirmations. Confirmations should count only if they are the result of risky predictions... A theory which is not refutable by any conceivable event is non-scientific. Irrefutability is not a virtue of a theory (as people often think) but a vice. Every genuine test of a theory is an attempt to falsify it, or refute it.”</a:t>
            </a:r>
            <a:br>
              <a:rPr lang="en-AU" dirty="0"/>
            </a:br>
            <a:endParaRPr lang="en-AU" dirty="0"/>
          </a:p>
          <a:p>
            <a:pPr algn="r"/>
            <a:r>
              <a:rPr lang="en-AU" b="1" dirty="0"/>
              <a:t>— Karl </a:t>
            </a:r>
            <a:r>
              <a:rPr lang="en-AU" b="1" dirty="0" err="1"/>
              <a:t>Raimund</a:t>
            </a:r>
            <a:r>
              <a:rPr lang="en-AU" b="1" dirty="0"/>
              <a:t> Popper</a:t>
            </a:r>
            <a:br>
              <a:rPr lang="en-AU" b="1" dirty="0"/>
            </a:br>
            <a:endParaRPr lang="en-AU" b="1" dirty="0"/>
          </a:p>
          <a:p>
            <a:pPr algn="r"/>
            <a:r>
              <a:rPr lang="en-AU" i="1" dirty="0"/>
              <a:t>Conjectures and Refutations: The Growth of Scientific Knowledge</a:t>
            </a:r>
            <a:r>
              <a:rPr lang="en-AU" dirty="0"/>
              <a:t> (1963), 36.</a:t>
            </a:r>
          </a:p>
        </p:txBody>
      </p:sp>
      <p:pic>
        <p:nvPicPr>
          <p:cNvPr id="17410" name="Picture 2" descr="Image result for karl popper&quot;">
            <a:extLst>
              <a:ext uri="{FF2B5EF4-FFF2-40B4-BE49-F238E27FC236}">
                <a16:creationId xmlns:a16="http://schemas.microsoft.com/office/drawing/2014/main" id="{853513B9-B41D-4240-A08E-2C023CDF6BB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8107" r="5496"/>
          <a:stretch/>
        </p:blipFill>
        <p:spPr bwMode="auto">
          <a:xfrm>
            <a:off x="157185" y="1358506"/>
            <a:ext cx="2660703" cy="266924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3679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9" name="TextBox 8">
            <a:extLst>
              <a:ext uri="{FF2B5EF4-FFF2-40B4-BE49-F238E27FC236}">
                <a16:creationId xmlns:a16="http://schemas.microsoft.com/office/drawing/2014/main" id="{7608F499-D41C-4DFA-BAAB-13DAFED7DDD0}"/>
              </a:ext>
            </a:extLst>
          </p:cNvPr>
          <p:cNvSpPr txBox="1"/>
          <p:nvPr/>
        </p:nvSpPr>
        <p:spPr>
          <a:xfrm>
            <a:off x="306659" y="401444"/>
            <a:ext cx="7181518" cy="646331"/>
          </a:xfrm>
          <a:prstGeom prst="rect">
            <a:avLst/>
          </a:prstGeom>
          <a:noFill/>
        </p:spPr>
        <p:txBody>
          <a:bodyPr wrap="none" rtlCol="0">
            <a:spAutoFit/>
          </a:bodyPr>
          <a:lstStyle/>
          <a:p>
            <a:r>
              <a:rPr lang="en-AU" sz="3600" b="1" dirty="0">
                <a:solidFill>
                  <a:srgbClr val="FF0000"/>
                </a:solidFill>
              </a:rPr>
              <a:t>Science is asking questions of nature</a:t>
            </a:r>
          </a:p>
        </p:txBody>
      </p:sp>
      <p:sp>
        <p:nvSpPr>
          <p:cNvPr id="10" name="TextBox 9">
            <a:extLst>
              <a:ext uri="{FF2B5EF4-FFF2-40B4-BE49-F238E27FC236}">
                <a16:creationId xmlns:a16="http://schemas.microsoft.com/office/drawing/2014/main" id="{A30D6536-A734-459C-B572-A4CC550B37A9}"/>
              </a:ext>
            </a:extLst>
          </p:cNvPr>
          <p:cNvSpPr txBox="1"/>
          <p:nvPr/>
        </p:nvSpPr>
        <p:spPr>
          <a:xfrm>
            <a:off x="306660" y="1138859"/>
            <a:ext cx="10017212" cy="1600438"/>
          </a:xfrm>
          <a:prstGeom prst="rect">
            <a:avLst/>
          </a:prstGeom>
          <a:noFill/>
        </p:spPr>
        <p:txBody>
          <a:bodyPr wrap="square" rtlCol="0">
            <a:spAutoFit/>
          </a:bodyPr>
          <a:lstStyle/>
          <a:p>
            <a:r>
              <a:rPr lang="en-AU" b="1" dirty="0"/>
              <a:t>Richard Feynman on the process of science:</a:t>
            </a:r>
          </a:p>
          <a:p>
            <a:r>
              <a:rPr lang="en-AU" dirty="0"/>
              <a:t>“I think that, that it’s that process at the very heart is just kind of saying, I don’t know anything. I’ll ask nature and nature will give me the answer. And once I’ve gotten the answer from nature, feel free to ask nature on your own as well. And, she should give you the same answer, right?”</a:t>
            </a:r>
          </a:p>
          <a:p>
            <a:endParaRPr lang="en-AU" dirty="0"/>
          </a:p>
        </p:txBody>
      </p:sp>
      <p:sp>
        <p:nvSpPr>
          <p:cNvPr id="8" name="TextBox 7">
            <a:extLst>
              <a:ext uri="{FF2B5EF4-FFF2-40B4-BE49-F238E27FC236}">
                <a16:creationId xmlns:a16="http://schemas.microsoft.com/office/drawing/2014/main" id="{EDCB9548-2885-4546-BD3B-3F26B1492612}"/>
              </a:ext>
            </a:extLst>
          </p:cNvPr>
          <p:cNvSpPr txBox="1"/>
          <p:nvPr/>
        </p:nvSpPr>
        <p:spPr>
          <a:xfrm>
            <a:off x="306659" y="3133506"/>
            <a:ext cx="7833170" cy="646331"/>
          </a:xfrm>
          <a:prstGeom prst="rect">
            <a:avLst/>
          </a:prstGeom>
          <a:noFill/>
        </p:spPr>
        <p:txBody>
          <a:bodyPr wrap="none" rtlCol="0">
            <a:spAutoFit/>
          </a:bodyPr>
          <a:lstStyle/>
          <a:p>
            <a:r>
              <a:rPr lang="en-AU" sz="3600" b="1" dirty="0">
                <a:solidFill>
                  <a:srgbClr val="FF0000"/>
                </a:solidFill>
              </a:rPr>
              <a:t>But what are the right questions to ask?</a:t>
            </a:r>
          </a:p>
        </p:txBody>
      </p:sp>
    </p:spTree>
    <p:extLst>
      <p:ext uri="{BB962C8B-B14F-4D97-AF65-F5344CB8AC3E}">
        <p14:creationId xmlns:p14="http://schemas.microsoft.com/office/powerpoint/2010/main" val="2139070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9" name="TextBox 8">
            <a:extLst>
              <a:ext uri="{FF2B5EF4-FFF2-40B4-BE49-F238E27FC236}">
                <a16:creationId xmlns:a16="http://schemas.microsoft.com/office/drawing/2014/main" id="{7608F499-D41C-4DFA-BAAB-13DAFED7DDD0}"/>
              </a:ext>
            </a:extLst>
          </p:cNvPr>
          <p:cNvSpPr txBox="1"/>
          <p:nvPr/>
        </p:nvSpPr>
        <p:spPr>
          <a:xfrm>
            <a:off x="306659" y="401444"/>
            <a:ext cx="9755940" cy="646331"/>
          </a:xfrm>
          <a:prstGeom prst="rect">
            <a:avLst/>
          </a:prstGeom>
          <a:noFill/>
        </p:spPr>
        <p:txBody>
          <a:bodyPr wrap="none" rtlCol="0">
            <a:spAutoFit/>
          </a:bodyPr>
          <a:lstStyle/>
          <a:p>
            <a:r>
              <a:rPr lang="en-AU" sz="3600" b="1" dirty="0">
                <a:solidFill>
                  <a:srgbClr val="FF0000"/>
                </a:solidFill>
              </a:rPr>
              <a:t>Science is a process of evaluating competing ideas</a:t>
            </a:r>
          </a:p>
        </p:txBody>
      </p:sp>
      <p:sp>
        <p:nvSpPr>
          <p:cNvPr id="10" name="TextBox 9">
            <a:extLst>
              <a:ext uri="{FF2B5EF4-FFF2-40B4-BE49-F238E27FC236}">
                <a16:creationId xmlns:a16="http://schemas.microsoft.com/office/drawing/2014/main" id="{A30D6536-A734-459C-B572-A4CC550B37A9}"/>
              </a:ext>
            </a:extLst>
          </p:cNvPr>
          <p:cNvSpPr txBox="1"/>
          <p:nvPr/>
        </p:nvSpPr>
        <p:spPr>
          <a:xfrm>
            <a:off x="306660" y="1138859"/>
            <a:ext cx="10017212" cy="2203680"/>
          </a:xfrm>
          <a:prstGeom prst="rect">
            <a:avLst/>
          </a:prstGeom>
          <a:noFill/>
        </p:spPr>
        <p:txBody>
          <a:bodyPr wrap="square" rtlCol="0">
            <a:spAutoFit/>
          </a:bodyPr>
          <a:lstStyle/>
          <a:p>
            <a:r>
              <a:rPr lang="en-AU" b="1" dirty="0"/>
              <a:t>Richard Feynman on the process of science:</a:t>
            </a:r>
          </a:p>
          <a:p>
            <a:r>
              <a:rPr lang="en-AU" dirty="0"/>
              <a:t>“It’s scientific only to say what’s more likely or less likely not to be proving all the time possible and impossible. From my knowledge of the world that I see around me, I think it’s more likely… it’s just more likely that’s all… it’s a good guess. And we are always trying to guess the most likely explanation, keeping in the back of the mind, that if it doesn’t work we then need to discuss the other possibility.”</a:t>
            </a:r>
          </a:p>
          <a:p>
            <a:endParaRPr lang="en-AU" dirty="0"/>
          </a:p>
        </p:txBody>
      </p:sp>
      <p:sp>
        <p:nvSpPr>
          <p:cNvPr id="8" name="TextBox 7">
            <a:extLst>
              <a:ext uri="{FF2B5EF4-FFF2-40B4-BE49-F238E27FC236}">
                <a16:creationId xmlns:a16="http://schemas.microsoft.com/office/drawing/2014/main" id="{EDCB9548-2885-4546-BD3B-3F26B1492612}"/>
              </a:ext>
            </a:extLst>
          </p:cNvPr>
          <p:cNvSpPr txBox="1"/>
          <p:nvPr/>
        </p:nvSpPr>
        <p:spPr>
          <a:xfrm>
            <a:off x="306659" y="3133506"/>
            <a:ext cx="8425861" cy="1200329"/>
          </a:xfrm>
          <a:prstGeom prst="rect">
            <a:avLst/>
          </a:prstGeom>
          <a:noFill/>
        </p:spPr>
        <p:txBody>
          <a:bodyPr wrap="square" rtlCol="0">
            <a:spAutoFit/>
          </a:bodyPr>
          <a:lstStyle/>
          <a:p>
            <a:r>
              <a:rPr lang="en-AU" sz="3600" b="1" dirty="0">
                <a:solidFill>
                  <a:srgbClr val="FF0000"/>
                </a:solidFill>
              </a:rPr>
              <a:t>But how do we determine which theory is most probable?</a:t>
            </a:r>
          </a:p>
        </p:txBody>
      </p:sp>
    </p:spTree>
    <p:extLst>
      <p:ext uri="{BB962C8B-B14F-4D97-AF65-F5344CB8AC3E}">
        <p14:creationId xmlns:p14="http://schemas.microsoft.com/office/powerpoint/2010/main" val="59250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BAA1A-3C7F-4475-BF30-D985CA393D27}"/>
              </a:ext>
            </a:extLst>
          </p:cNvPr>
          <p:cNvSpPr>
            <a:spLocks noGrp="1"/>
          </p:cNvSpPr>
          <p:nvPr>
            <p:ph type="title"/>
          </p:nvPr>
        </p:nvSpPr>
        <p:spPr/>
        <p:txBody>
          <a:bodyPr/>
          <a:lstStyle/>
          <a:p>
            <a:endParaRPr lang="en-AU"/>
          </a:p>
        </p:txBody>
      </p:sp>
      <p:pic>
        <p:nvPicPr>
          <p:cNvPr id="4" name="Online Media 3" title="Richard Feynman on Scientific Method (1964)">
            <a:hlinkClick r:id="" action="ppaction://media"/>
            <a:extLst>
              <a:ext uri="{FF2B5EF4-FFF2-40B4-BE49-F238E27FC236}">
                <a16:creationId xmlns:a16="http://schemas.microsoft.com/office/drawing/2014/main" id="{0CAFCD36-36CA-401D-BDC6-6C7926FCD300}"/>
              </a:ext>
            </a:extLst>
          </p:cNvPr>
          <p:cNvPicPr>
            <a:picLocks noGrp="1" noRot="1" noChangeAspect="1"/>
          </p:cNvPicPr>
          <p:nvPr>
            <p:ph idx="1"/>
            <a:videoFile r:link="rId1"/>
          </p:nvPr>
        </p:nvPicPr>
        <p:blipFill>
          <a:blip r:embed="rId3"/>
          <a:stretch>
            <a:fillRect/>
          </a:stretch>
        </p:blipFill>
        <p:spPr>
          <a:xfrm>
            <a:off x="214313" y="337729"/>
            <a:ext cx="10279502" cy="5782220"/>
          </a:xfrm>
          <a:prstGeom prst="rect">
            <a:avLst/>
          </a:prstGeom>
        </p:spPr>
      </p:pic>
      <p:sp>
        <p:nvSpPr>
          <p:cNvPr id="5" name="TextBox 4">
            <a:extLst>
              <a:ext uri="{FF2B5EF4-FFF2-40B4-BE49-F238E27FC236}">
                <a16:creationId xmlns:a16="http://schemas.microsoft.com/office/drawing/2014/main" id="{8B31DA53-EA0B-4D3C-82DF-B0D6D4C4CA1A}"/>
              </a:ext>
            </a:extLst>
          </p:cNvPr>
          <p:cNvSpPr txBox="1"/>
          <p:nvPr/>
        </p:nvSpPr>
        <p:spPr>
          <a:xfrm>
            <a:off x="0" y="7149405"/>
            <a:ext cx="7256538" cy="393954"/>
          </a:xfrm>
          <a:prstGeom prst="rect">
            <a:avLst/>
          </a:prstGeom>
          <a:noFill/>
        </p:spPr>
        <p:txBody>
          <a:bodyPr wrap="none" rtlCol="0">
            <a:spAutoFit/>
          </a:bodyPr>
          <a:lstStyle/>
          <a:p>
            <a:r>
              <a:rPr lang="en-AU" dirty="0"/>
              <a:t>From the beginning until he talks about aliens, then start again at 3:45</a:t>
            </a:r>
          </a:p>
        </p:txBody>
      </p:sp>
    </p:spTree>
    <p:extLst>
      <p:ext uri="{BB962C8B-B14F-4D97-AF65-F5344CB8AC3E}">
        <p14:creationId xmlns:p14="http://schemas.microsoft.com/office/powerpoint/2010/main" val="770628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6" name="TextBox 5">
            <a:extLst>
              <a:ext uri="{FF2B5EF4-FFF2-40B4-BE49-F238E27FC236}">
                <a16:creationId xmlns:a16="http://schemas.microsoft.com/office/drawing/2014/main" id="{400683EE-F556-4CCB-882F-F18906B8859C}"/>
              </a:ext>
            </a:extLst>
          </p:cNvPr>
          <p:cNvSpPr txBox="1"/>
          <p:nvPr/>
        </p:nvSpPr>
        <p:spPr>
          <a:xfrm>
            <a:off x="-223582" y="3996359"/>
            <a:ext cx="2857500" cy="1003352"/>
          </a:xfrm>
          <a:prstGeom prst="rect">
            <a:avLst/>
          </a:prstGeom>
          <a:noFill/>
        </p:spPr>
        <p:txBody>
          <a:bodyPr wrap="square" rtlCol="0">
            <a:spAutoFit/>
          </a:bodyPr>
          <a:lstStyle/>
          <a:p>
            <a:pPr lvl="1" algn="ctr"/>
            <a:r>
              <a:rPr lang="en-AU" sz="2000" dirty="0"/>
              <a:t>William of Occam</a:t>
            </a:r>
          </a:p>
          <a:p>
            <a:pPr lvl="1" algn="ctr"/>
            <a:r>
              <a:rPr lang="en-AU" sz="2000" dirty="0"/>
              <a:t>(1285-1347ish)</a:t>
            </a:r>
            <a:endParaRPr lang="en-AU" dirty="0"/>
          </a:p>
          <a:p>
            <a:pPr marL="954954" lvl="1" indent="-457200">
              <a:buAutoNum type="arabicPeriod"/>
            </a:pPr>
            <a:endParaRPr lang="en-AU" dirty="0"/>
          </a:p>
        </p:txBody>
      </p:sp>
      <p:sp>
        <p:nvSpPr>
          <p:cNvPr id="9" name="TextBox 8">
            <a:extLst>
              <a:ext uri="{FF2B5EF4-FFF2-40B4-BE49-F238E27FC236}">
                <a16:creationId xmlns:a16="http://schemas.microsoft.com/office/drawing/2014/main" id="{7608F499-D41C-4DFA-BAAB-13DAFED7DDD0}"/>
              </a:ext>
            </a:extLst>
          </p:cNvPr>
          <p:cNvSpPr txBox="1"/>
          <p:nvPr/>
        </p:nvSpPr>
        <p:spPr>
          <a:xfrm>
            <a:off x="306659" y="401444"/>
            <a:ext cx="5140959" cy="646331"/>
          </a:xfrm>
          <a:prstGeom prst="rect">
            <a:avLst/>
          </a:prstGeom>
          <a:noFill/>
        </p:spPr>
        <p:txBody>
          <a:bodyPr wrap="none" rtlCol="0">
            <a:spAutoFit/>
          </a:bodyPr>
          <a:lstStyle/>
          <a:p>
            <a:r>
              <a:rPr lang="en-AU" sz="3600" b="1" dirty="0">
                <a:solidFill>
                  <a:srgbClr val="FF0000"/>
                </a:solidFill>
              </a:rPr>
              <a:t>Parsimony/Occam’s Razor</a:t>
            </a:r>
          </a:p>
        </p:txBody>
      </p:sp>
      <p:sp>
        <p:nvSpPr>
          <p:cNvPr id="2" name="Rectangle 1">
            <a:extLst>
              <a:ext uri="{FF2B5EF4-FFF2-40B4-BE49-F238E27FC236}">
                <a16:creationId xmlns:a16="http://schemas.microsoft.com/office/drawing/2014/main" id="{415C8726-F2BB-40BE-9299-5F732191A067}"/>
              </a:ext>
            </a:extLst>
          </p:cNvPr>
          <p:cNvSpPr/>
          <p:nvPr/>
        </p:nvSpPr>
        <p:spPr>
          <a:xfrm>
            <a:off x="130862" y="7050277"/>
            <a:ext cx="6272936" cy="393954"/>
          </a:xfrm>
          <a:prstGeom prst="rect">
            <a:avLst/>
          </a:prstGeom>
        </p:spPr>
        <p:txBody>
          <a:bodyPr wrap="none">
            <a:spAutoFit/>
          </a:bodyPr>
          <a:lstStyle/>
          <a:p>
            <a:r>
              <a:rPr lang="en-AU" dirty="0">
                <a:hlinkClick r:id="rId3"/>
              </a:rPr>
              <a:t>https://www.britannica.com/biography/William-of-Ockham</a:t>
            </a:r>
            <a:endParaRPr lang="en-AU" dirty="0"/>
          </a:p>
        </p:txBody>
      </p:sp>
      <p:sp>
        <p:nvSpPr>
          <p:cNvPr id="10" name="TextBox 9">
            <a:extLst>
              <a:ext uri="{FF2B5EF4-FFF2-40B4-BE49-F238E27FC236}">
                <a16:creationId xmlns:a16="http://schemas.microsoft.com/office/drawing/2014/main" id="{A30D6536-A734-459C-B572-A4CC550B37A9}"/>
              </a:ext>
            </a:extLst>
          </p:cNvPr>
          <p:cNvSpPr txBox="1"/>
          <p:nvPr/>
        </p:nvSpPr>
        <p:spPr>
          <a:xfrm>
            <a:off x="3072604" y="1138859"/>
            <a:ext cx="7251267" cy="1317284"/>
          </a:xfrm>
          <a:prstGeom prst="rect">
            <a:avLst/>
          </a:prstGeom>
          <a:noFill/>
        </p:spPr>
        <p:txBody>
          <a:bodyPr wrap="square" rtlCol="0">
            <a:spAutoFit/>
          </a:bodyPr>
          <a:lstStyle/>
          <a:p>
            <a:r>
              <a:rPr lang="en-AU" sz="2000" dirty="0"/>
              <a:t>The principle gives precedence to simplicity: of two competing theories, the simpler explanation of an entity is to be preferred.</a:t>
            </a:r>
            <a:br>
              <a:rPr lang="en-AU" sz="2000" dirty="0"/>
            </a:br>
            <a:endParaRPr lang="en-AU" sz="2000" dirty="0"/>
          </a:p>
          <a:p>
            <a:pPr algn="r"/>
            <a:r>
              <a:rPr lang="en-AU" dirty="0">
                <a:hlinkClick r:id="rId4"/>
              </a:rPr>
              <a:t>https://www.britannica.com/topic/Occams-razor</a:t>
            </a:r>
            <a:endParaRPr lang="en-AU" dirty="0"/>
          </a:p>
        </p:txBody>
      </p:sp>
      <p:pic>
        <p:nvPicPr>
          <p:cNvPr id="25604" name="Picture 4" descr="Image result for william of ockham&quot;">
            <a:extLst>
              <a:ext uri="{FF2B5EF4-FFF2-40B4-BE49-F238E27FC236}">
                <a16:creationId xmlns:a16="http://schemas.microsoft.com/office/drawing/2014/main" id="{2AFEAB50-E26C-4DAE-8B5F-08277BA2BB7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0086" t="2051" r="11539" b="53526"/>
          <a:stretch/>
        </p:blipFill>
        <p:spPr bwMode="auto">
          <a:xfrm>
            <a:off x="198008" y="1658522"/>
            <a:ext cx="2762795" cy="239050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01303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3">
            <a:extLst>
              <a:ext uri="{FF2B5EF4-FFF2-40B4-BE49-F238E27FC236}">
                <a16:creationId xmlns:a16="http://schemas.microsoft.com/office/drawing/2014/main" id="{D8ED4E53-2012-44D6-AFFA-7D50F048EAE7}"/>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9" name="TextBox 8">
            <a:extLst>
              <a:ext uri="{FF2B5EF4-FFF2-40B4-BE49-F238E27FC236}">
                <a16:creationId xmlns:a16="http://schemas.microsoft.com/office/drawing/2014/main" id="{7608F499-D41C-4DFA-BAAB-13DAFED7DDD0}"/>
              </a:ext>
            </a:extLst>
          </p:cNvPr>
          <p:cNvSpPr txBox="1"/>
          <p:nvPr/>
        </p:nvSpPr>
        <p:spPr>
          <a:xfrm>
            <a:off x="306659" y="401444"/>
            <a:ext cx="9960747" cy="1200329"/>
          </a:xfrm>
          <a:prstGeom prst="rect">
            <a:avLst/>
          </a:prstGeom>
          <a:noFill/>
        </p:spPr>
        <p:txBody>
          <a:bodyPr wrap="square" rtlCol="0">
            <a:spAutoFit/>
          </a:bodyPr>
          <a:lstStyle/>
          <a:p>
            <a:r>
              <a:rPr lang="en-AU" sz="3600" b="1" dirty="0">
                <a:solidFill>
                  <a:srgbClr val="FF0000"/>
                </a:solidFill>
              </a:rPr>
              <a:t>Reflection – how would you pick between competing (scientific?) theories?</a:t>
            </a:r>
          </a:p>
        </p:txBody>
      </p:sp>
      <p:sp>
        <p:nvSpPr>
          <p:cNvPr id="7" name="TextBox 6">
            <a:extLst>
              <a:ext uri="{FF2B5EF4-FFF2-40B4-BE49-F238E27FC236}">
                <a16:creationId xmlns:a16="http://schemas.microsoft.com/office/drawing/2014/main" id="{B4C0F50B-B050-41B2-AF5E-A76C54660F9A}"/>
              </a:ext>
            </a:extLst>
          </p:cNvPr>
          <p:cNvSpPr txBox="1"/>
          <p:nvPr/>
        </p:nvSpPr>
        <p:spPr>
          <a:xfrm>
            <a:off x="352697" y="1822269"/>
            <a:ext cx="7135608" cy="3108543"/>
          </a:xfrm>
          <a:prstGeom prst="rect">
            <a:avLst/>
          </a:prstGeom>
          <a:noFill/>
        </p:spPr>
        <p:txBody>
          <a:bodyPr wrap="none" rtlCol="0">
            <a:spAutoFit/>
          </a:bodyPr>
          <a:lstStyle/>
          <a:p>
            <a:r>
              <a:rPr lang="en-AU" dirty="0"/>
              <a:t>Theory 1 has slightly stronger empirical evidence than the other two</a:t>
            </a:r>
          </a:p>
          <a:p>
            <a:endParaRPr lang="en-AU" dirty="0"/>
          </a:p>
          <a:p>
            <a:r>
              <a:rPr lang="en-AU" dirty="0"/>
              <a:t>Theory 2 makes a little more logical sense than the other two</a:t>
            </a:r>
          </a:p>
          <a:p>
            <a:endParaRPr lang="en-AU" dirty="0"/>
          </a:p>
          <a:p>
            <a:r>
              <a:rPr lang="en-AU" dirty="0"/>
              <a:t>Theory 3 is simpler than the other two</a:t>
            </a:r>
          </a:p>
          <a:p>
            <a:endParaRPr lang="en-AU" dirty="0"/>
          </a:p>
          <a:p>
            <a:r>
              <a:rPr lang="en-AU" b="1" dirty="0"/>
              <a:t>Which theory would you accept?</a:t>
            </a:r>
          </a:p>
          <a:p>
            <a:endParaRPr lang="en-AU" b="1" dirty="0"/>
          </a:p>
          <a:p>
            <a:endParaRPr lang="en-AU" dirty="0"/>
          </a:p>
          <a:p>
            <a:endParaRPr lang="en-AU" dirty="0"/>
          </a:p>
        </p:txBody>
      </p:sp>
      <p:sp>
        <p:nvSpPr>
          <p:cNvPr id="13" name="TextBox 12">
            <a:extLst>
              <a:ext uri="{FF2B5EF4-FFF2-40B4-BE49-F238E27FC236}">
                <a16:creationId xmlns:a16="http://schemas.microsoft.com/office/drawing/2014/main" id="{2303A9AF-1DF0-4A1A-B5C0-4D0870AFE475}"/>
              </a:ext>
            </a:extLst>
          </p:cNvPr>
          <p:cNvSpPr txBox="1"/>
          <p:nvPr/>
        </p:nvSpPr>
        <p:spPr>
          <a:xfrm>
            <a:off x="306658" y="4283153"/>
            <a:ext cx="9960747" cy="646331"/>
          </a:xfrm>
          <a:prstGeom prst="rect">
            <a:avLst/>
          </a:prstGeom>
          <a:noFill/>
        </p:spPr>
        <p:txBody>
          <a:bodyPr wrap="square" rtlCol="0">
            <a:spAutoFit/>
          </a:bodyPr>
          <a:lstStyle/>
          <a:p>
            <a:r>
              <a:rPr lang="en-AU" sz="3600" b="1" dirty="0">
                <a:solidFill>
                  <a:srgbClr val="FF0000"/>
                </a:solidFill>
              </a:rPr>
              <a:t>Case Study – the Copernican Revolution</a:t>
            </a:r>
          </a:p>
        </p:txBody>
      </p:sp>
    </p:spTree>
    <p:extLst>
      <p:ext uri="{BB962C8B-B14F-4D97-AF65-F5344CB8AC3E}">
        <p14:creationId xmlns:p14="http://schemas.microsoft.com/office/powerpoint/2010/main" val="332810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ndsci.berkeley.edu/images/us101/flowchart_noninteractive.gif">
            <a:extLst>
              <a:ext uri="{FF2B5EF4-FFF2-40B4-BE49-F238E27FC236}">
                <a16:creationId xmlns:a16="http://schemas.microsoft.com/office/drawing/2014/main" id="{8FE3E95A-DA86-4B65-95EF-3AF5C932E5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1813" y="0"/>
            <a:ext cx="7115175" cy="75596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61B3C2F-27BF-4B3D-86F4-2FB2648F9397}"/>
              </a:ext>
            </a:extLst>
          </p:cNvPr>
          <p:cNvSpPr txBox="1"/>
          <p:nvPr/>
        </p:nvSpPr>
        <p:spPr>
          <a:xfrm>
            <a:off x="0" y="6737654"/>
            <a:ext cx="1881051" cy="738664"/>
          </a:xfrm>
          <a:prstGeom prst="rect">
            <a:avLst/>
          </a:prstGeom>
          <a:noFill/>
        </p:spPr>
        <p:txBody>
          <a:bodyPr wrap="square" rtlCol="0">
            <a:spAutoFit/>
          </a:bodyPr>
          <a:lstStyle/>
          <a:p>
            <a:r>
              <a:rPr lang="en-AU" sz="1400" dirty="0">
                <a:hlinkClick r:id="rId3"/>
              </a:rPr>
              <a:t>https://undsci.berkeley.edu/flowchart_noninteractive.php</a:t>
            </a:r>
            <a:endParaRPr lang="en-AU" sz="1400" dirty="0"/>
          </a:p>
        </p:txBody>
      </p:sp>
      <p:sp>
        <p:nvSpPr>
          <p:cNvPr id="6" name="TextBox 5">
            <a:extLst>
              <a:ext uri="{FF2B5EF4-FFF2-40B4-BE49-F238E27FC236}">
                <a16:creationId xmlns:a16="http://schemas.microsoft.com/office/drawing/2014/main" id="{62AAF452-8B6F-4FC7-A43A-6484589C6A54}"/>
              </a:ext>
            </a:extLst>
          </p:cNvPr>
          <p:cNvSpPr txBox="1"/>
          <p:nvPr/>
        </p:nvSpPr>
        <p:spPr>
          <a:xfrm>
            <a:off x="64825" y="183717"/>
            <a:ext cx="4330654" cy="1754326"/>
          </a:xfrm>
          <a:prstGeom prst="rect">
            <a:avLst/>
          </a:prstGeom>
          <a:noFill/>
        </p:spPr>
        <p:txBody>
          <a:bodyPr wrap="square" rtlCol="0">
            <a:spAutoFit/>
          </a:bodyPr>
          <a:lstStyle/>
          <a:p>
            <a:r>
              <a:rPr lang="en-AU" sz="3600" b="1" dirty="0">
                <a:solidFill>
                  <a:srgbClr val="FF0000"/>
                </a:solidFill>
              </a:rPr>
              <a:t>One representation of the Scientific Method</a:t>
            </a:r>
          </a:p>
        </p:txBody>
      </p:sp>
      <p:sp>
        <p:nvSpPr>
          <p:cNvPr id="5" name="TextBox 4">
            <a:extLst>
              <a:ext uri="{FF2B5EF4-FFF2-40B4-BE49-F238E27FC236}">
                <a16:creationId xmlns:a16="http://schemas.microsoft.com/office/drawing/2014/main" id="{C1ECDA7F-E072-46BD-83F6-ABA568B0F7D1}"/>
              </a:ext>
            </a:extLst>
          </p:cNvPr>
          <p:cNvSpPr txBox="1"/>
          <p:nvPr/>
        </p:nvSpPr>
        <p:spPr>
          <a:xfrm>
            <a:off x="97971" y="1937191"/>
            <a:ext cx="3566160" cy="1600438"/>
          </a:xfrm>
          <a:prstGeom prst="rect">
            <a:avLst/>
          </a:prstGeom>
          <a:noFill/>
        </p:spPr>
        <p:txBody>
          <a:bodyPr wrap="square" rtlCol="0">
            <a:spAutoFit/>
          </a:bodyPr>
          <a:lstStyle/>
          <a:p>
            <a:r>
              <a:rPr lang="en-AU" i="1" dirty="0"/>
              <a:t>The first thing to understand is that there is no one method in science, no one way of doing things. </a:t>
            </a:r>
          </a:p>
          <a:p>
            <a:r>
              <a:rPr lang="en-AU" dirty="0"/>
              <a:t>- The Conversation, 2016</a:t>
            </a:r>
          </a:p>
        </p:txBody>
      </p:sp>
    </p:spTree>
    <p:extLst>
      <p:ext uri="{BB962C8B-B14F-4D97-AF65-F5344CB8AC3E}">
        <p14:creationId xmlns:p14="http://schemas.microsoft.com/office/powerpoint/2010/main" val="5145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00683EE-F556-4CCB-882F-F18906B8859C}"/>
              </a:ext>
            </a:extLst>
          </p:cNvPr>
          <p:cNvSpPr txBox="1"/>
          <p:nvPr/>
        </p:nvSpPr>
        <p:spPr>
          <a:xfrm>
            <a:off x="412595" y="1895707"/>
            <a:ext cx="9946888" cy="997196"/>
          </a:xfrm>
          <a:prstGeom prst="rect">
            <a:avLst/>
          </a:prstGeom>
          <a:noFill/>
        </p:spPr>
        <p:txBody>
          <a:bodyPr wrap="square" rtlCol="0">
            <a:spAutoFit/>
          </a:bodyPr>
          <a:lstStyle/>
          <a:p>
            <a:pPr lvl="1"/>
            <a:endParaRPr lang="en-AU" dirty="0"/>
          </a:p>
          <a:p>
            <a:pPr lvl="1"/>
            <a:endParaRPr lang="en-AU" dirty="0"/>
          </a:p>
          <a:p>
            <a:pPr marL="954954" lvl="1" indent="-457200">
              <a:buAutoNum type="arabicPeriod"/>
            </a:pPr>
            <a:endParaRPr lang="en-AU" dirty="0"/>
          </a:p>
        </p:txBody>
      </p:sp>
      <p:sp>
        <p:nvSpPr>
          <p:cNvPr id="7" name="TextBox 6">
            <a:extLst>
              <a:ext uri="{FF2B5EF4-FFF2-40B4-BE49-F238E27FC236}">
                <a16:creationId xmlns:a16="http://schemas.microsoft.com/office/drawing/2014/main" id="{A11E9006-E4B1-412A-9C74-EE8D076A4C12}"/>
              </a:ext>
            </a:extLst>
          </p:cNvPr>
          <p:cNvSpPr txBox="1"/>
          <p:nvPr/>
        </p:nvSpPr>
        <p:spPr>
          <a:xfrm>
            <a:off x="306659" y="401444"/>
            <a:ext cx="9946888" cy="1200329"/>
          </a:xfrm>
          <a:prstGeom prst="rect">
            <a:avLst/>
          </a:prstGeom>
          <a:noFill/>
        </p:spPr>
        <p:txBody>
          <a:bodyPr wrap="square" rtlCol="0">
            <a:spAutoFit/>
          </a:bodyPr>
          <a:lstStyle/>
          <a:p>
            <a:r>
              <a:rPr lang="en-AU" sz="3600" b="1" dirty="0">
                <a:solidFill>
                  <a:srgbClr val="FF0000"/>
                </a:solidFill>
              </a:rPr>
              <a:t>The scientific report – as a practical form of scientific method for the science extension student</a:t>
            </a:r>
          </a:p>
        </p:txBody>
      </p:sp>
      <p:pic>
        <p:nvPicPr>
          <p:cNvPr id="2" name="Picture 1">
            <a:extLst>
              <a:ext uri="{FF2B5EF4-FFF2-40B4-BE49-F238E27FC236}">
                <a16:creationId xmlns:a16="http://schemas.microsoft.com/office/drawing/2014/main" id="{A83A5A28-3543-4872-A336-D00E05386FF8}"/>
              </a:ext>
            </a:extLst>
          </p:cNvPr>
          <p:cNvPicPr>
            <a:picLocks noChangeAspect="1"/>
          </p:cNvPicPr>
          <p:nvPr/>
        </p:nvPicPr>
        <p:blipFill>
          <a:blip r:embed="rId2"/>
          <a:stretch>
            <a:fillRect/>
          </a:stretch>
        </p:blipFill>
        <p:spPr>
          <a:xfrm>
            <a:off x="20" y="1601773"/>
            <a:ext cx="10691813" cy="5774254"/>
          </a:xfrm>
          <a:prstGeom prst="rect">
            <a:avLst/>
          </a:prstGeom>
        </p:spPr>
      </p:pic>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3"/>
          <a:srcRect l="64076" t="78189" r="1" b="2"/>
          <a:stretch/>
        </p:blipFill>
        <p:spPr>
          <a:xfrm>
            <a:off x="6668588" y="5910943"/>
            <a:ext cx="4023223" cy="1648732"/>
          </a:xfrm>
          <a:prstGeom prst="rect">
            <a:avLst/>
          </a:prstGeom>
        </p:spPr>
      </p:pic>
    </p:spTree>
    <p:extLst>
      <p:ext uri="{BB962C8B-B14F-4D97-AF65-F5344CB8AC3E}">
        <p14:creationId xmlns:p14="http://schemas.microsoft.com/office/powerpoint/2010/main" val="4122247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6" name="TextBox 5">
            <a:extLst>
              <a:ext uri="{FF2B5EF4-FFF2-40B4-BE49-F238E27FC236}">
                <a16:creationId xmlns:a16="http://schemas.microsoft.com/office/drawing/2014/main" id="{400683EE-F556-4CCB-882F-F18906B8859C}"/>
              </a:ext>
            </a:extLst>
          </p:cNvPr>
          <p:cNvSpPr txBox="1"/>
          <p:nvPr/>
        </p:nvSpPr>
        <p:spPr>
          <a:xfrm>
            <a:off x="412595" y="1895707"/>
            <a:ext cx="9946888" cy="997196"/>
          </a:xfrm>
          <a:prstGeom prst="rect">
            <a:avLst/>
          </a:prstGeom>
          <a:noFill/>
        </p:spPr>
        <p:txBody>
          <a:bodyPr wrap="square" rtlCol="0">
            <a:spAutoFit/>
          </a:bodyPr>
          <a:lstStyle/>
          <a:p>
            <a:pPr lvl="1"/>
            <a:endParaRPr lang="en-AU" dirty="0"/>
          </a:p>
          <a:p>
            <a:pPr lvl="1"/>
            <a:endParaRPr lang="en-AU" dirty="0"/>
          </a:p>
          <a:p>
            <a:pPr marL="954954" lvl="1" indent="-457200">
              <a:buAutoNum type="arabicPeriod"/>
            </a:pPr>
            <a:endParaRPr lang="en-AU" dirty="0"/>
          </a:p>
        </p:txBody>
      </p:sp>
      <p:sp>
        <p:nvSpPr>
          <p:cNvPr id="7" name="TextBox 6">
            <a:extLst>
              <a:ext uri="{FF2B5EF4-FFF2-40B4-BE49-F238E27FC236}">
                <a16:creationId xmlns:a16="http://schemas.microsoft.com/office/drawing/2014/main" id="{A11E9006-E4B1-412A-9C74-EE8D076A4C12}"/>
              </a:ext>
            </a:extLst>
          </p:cNvPr>
          <p:cNvSpPr txBox="1"/>
          <p:nvPr/>
        </p:nvSpPr>
        <p:spPr>
          <a:xfrm>
            <a:off x="306659" y="401444"/>
            <a:ext cx="9946888" cy="2862322"/>
          </a:xfrm>
          <a:prstGeom prst="rect">
            <a:avLst/>
          </a:prstGeom>
          <a:noFill/>
        </p:spPr>
        <p:txBody>
          <a:bodyPr wrap="square" rtlCol="0">
            <a:spAutoFit/>
          </a:bodyPr>
          <a:lstStyle/>
          <a:p>
            <a:r>
              <a:rPr lang="en-AU" sz="3600" b="1" dirty="0">
                <a:solidFill>
                  <a:srgbClr val="FF0000"/>
                </a:solidFill>
              </a:rPr>
              <a:t>A more </a:t>
            </a:r>
            <a:r>
              <a:rPr lang="en-AU" sz="3600" b="1" i="1" dirty="0">
                <a:solidFill>
                  <a:srgbClr val="FF0000"/>
                </a:solidFill>
              </a:rPr>
              <a:t>scientific</a:t>
            </a:r>
            <a:r>
              <a:rPr lang="en-AU" sz="3600" b="1" dirty="0">
                <a:solidFill>
                  <a:srgbClr val="FF0000"/>
                </a:solidFill>
              </a:rPr>
              <a:t> version of the “Guess the Rule” game….</a:t>
            </a:r>
          </a:p>
          <a:p>
            <a:endParaRPr lang="en-AU" sz="3600" b="1" dirty="0">
              <a:solidFill>
                <a:srgbClr val="FF0000"/>
              </a:solidFill>
            </a:endParaRPr>
          </a:p>
          <a:p>
            <a:r>
              <a:rPr lang="en-AU" sz="3600" b="1" dirty="0">
                <a:solidFill>
                  <a:srgbClr val="FF0000"/>
                </a:solidFill>
              </a:rPr>
              <a:t>    … where the universe never confirms whether your rule is correct!</a:t>
            </a:r>
          </a:p>
        </p:txBody>
      </p:sp>
    </p:spTree>
    <p:extLst>
      <p:ext uri="{BB962C8B-B14F-4D97-AF65-F5344CB8AC3E}">
        <p14:creationId xmlns:p14="http://schemas.microsoft.com/office/powerpoint/2010/main" val="10958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06E56084-7DD8-498C-8B62-C97B216020AB}"/>
              </a:ext>
            </a:extLst>
          </p:cNvPr>
          <p:cNvGraphicFramePr>
            <a:graphicFrameLocks noGrp="1"/>
          </p:cNvGraphicFramePr>
          <p:nvPr>
            <p:ph idx="1"/>
            <p:extLst/>
          </p:nvPr>
        </p:nvGraphicFramePr>
        <p:xfrm>
          <a:off x="216482" y="1051560"/>
          <a:ext cx="10315845" cy="63305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961C4F4C-E9E3-4126-B7C2-B7790C85EDE8}"/>
              </a:ext>
            </a:extLst>
          </p:cNvPr>
          <p:cNvSpPr txBox="1"/>
          <p:nvPr/>
        </p:nvSpPr>
        <p:spPr>
          <a:xfrm>
            <a:off x="306659" y="257753"/>
            <a:ext cx="3851247" cy="646331"/>
          </a:xfrm>
          <a:prstGeom prst="rect">
            <a:avLst/>
          </a:prstGeom>
          <a:noFill/>
        </p:spPr>
        <p:txBody>
          <a:bodyPr wrap="none" rtlCol="0">
            <a:spAutoFit/>
          </a:bodyPr>
          <a:lstStyle/>
          <a:p>
            <a:r>
              <a:rPr lang="en-AU" sz="3600" b="1" dirty="0">
                <a:solidFill>
                  <a:srgbClr val="FF0000"/>
                </a:solidFill>
              </a:rPr>
              <a:t>So what is science?</a:t>
            </a:r>
          </a:p>
        </p:txBody>
      </p:sp>
    </p:spTree>
    <p:extLst>
      <p:ext uri="{BB962C8B-B14F-4D97-AF65-F5344CB8AC3E}">
        <p14:creationId xmlns:p14="http://schemas.microsoft.com/office/powerpoint/2010/main" val="454796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19A6398-8C92-42CD-B939-D6B58F747659}"/>
              </a:ext>
            </a:extLst>
          </p:cNvPr>
          <p:cNvSpPr/>
          <p:nvPr/>
        </p:nvSpPr>
        <p:spPr>
          <a:xfrm>
            <a:off x="-1" y="0"/>
            <a:ext cx="5662749" cy="76156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50" name="Picture 2" descr="Image result for 5 senses&quot;">
            <a:extLst>
              <a:ext uri="{FF2B5EF4-FFF2-40B4-BE49-F238E27FC236}">
                <a16:creationId xmlns:a16="http://schemas.microsoft.com/office/drawing/2014/main" id="{CFFD0EE6-1AFB-45F1-B88B-3B850B3A94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484" y="78378"/>
            <a:ext cx="10483632" cy="613954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852B29E-3098-4D98-A4CC-754275B0F175}"/>
              </a:ext>
            </a:extLst>
          </p:cNvPr>
          <p:cNvSpPr txBox="1"/>
          <p:nvPr/>
        </p:nvSpPr>
        <p:spPr>
          <a:xfrm>
            <a:off x="0" y="7218185"/>
            <a:ext cx="6888361" cy="393954"/>
          </a:xfrm>
          <a:prstGeom prst="rect">
            <a:avLst/>
          </a:prstGeom>
          <a:noFill/>
        </p:spPr>
        <p:txBody>
          <a:bodyPr wrap="none" rtlCol="0">
            <a:spAutoFit/>
          </a:bodyPr>
          <a:lstStyle/>
          <a:p>
            <a:r>
              <a:rPr lang="en-AU" dirty="0">
                <a:hlinkClick r:id="rId5"/>
              </a:rPr>
              <a:t>https://www.flickr.com/photos/vintage_illustration/32200194148</a:t>
            </a:r>
            <a:endParaRPr lang="en-AU" dirty="0"/>
          </a:p>
        </p:txBody>
      </p:sp>
      <p:sp>
        <p:nvSpPr>
          <p:cNvPr id="5" name="TextBox 4">
            <a:extLst>
              <a:ext uri="{FF2B5EF4-FFF2-40B4-BE49-F238E27FC236}">
                <a16:creationId xmlns:a16="http://schemas.microsoft.com/office/drawing/2014/main" id="{7CA17209-987A-453B-B869-7D3AA156C3EA}"/>
              </a:ext>
            </a:extLst>
          </p:cNvPr>
          <p:cNvSpPr txBox="1"/>
          <p:nvPr/>
        </p:nvSpPr>
        <p:spPr>
          <a:xfrm>
            <a:off x="95340" y="6231195"/>
            <a:ext cx="4922630" cy="461665"/>
          </a:xfrm>
          <a:prstGeom prst="rect">
            <a:avLst/>
          </a:prstGeom>
          <a:noFill/>
        </p:spPr>
        <p:txBody>
          <a:bodyPr wrap="none" rtlCol="0">
            <a:spAutoFit/>
          </a:bodyPr>
          <a:lstStyle/>
          <a:p>
            <a:r>
              <a:rPr lang="en-AU" sz="2400" b="1" dirty="0"/>
              <a:t>“The 5 senses” (1832) – Jean Bernard</a:t>
            </a:r>
          </a:p>
        </p:txBody>
      </p:sp>
    </p:spTree>
    <p:extLst>
      <p:ext uri="{BB962C8B-B14F-4D97-AF65-F5344CB8AC3E}">
        <p14:creationId xmlns:p14="http://schemas.microsoft.com/office/powerpoint/2010/main" val="4660090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5" name="TextBox 4">
            <a:extLst>
              <a:ext uri="{FF2B5EF4-FFF2-40B4-BE49-F238E27FC236}">
                <a16:creationId xmlns:a16="http://schemas.microsoft.com/office/drawing/2014/main" id="{E19026BC-96F0-4A7F-9902-D4EBC2A19172}"/>
              </a:ext>
            </a:extLst>
          </p:cNvPr>
          <p:cNvSpPr txBox="1"/>
          <p:nvPr/>
        </p:nvSpPr>
        <p:spPr>
          <a:xfrm>
            <a:off x="1315844" y="2325029"/>
            <a:ext cx="184731" cy="393954"/>
          </a:xfrm>
          <a:prstGeom prst="rect">
            <a:avLst/>
          </a:prstGeom>
          <a:noFill/>
        </p:spPr>
        <p:txBody>
          <a:bodyPr wrap="none" rtlCol="0">
            <a:spAutoFit/>
          </a:bodyPr>
          <a:lstStyle/>
          <a:p>
            <a:endParaRPr lang="en-AU" dirty="0"/>
          </a:p>
        </p:txBody>
      </p:sp>
      <p:sp>
        <p:nvSpPr>
          <p:cNvPr id="18" name="TextBox 17">
            <a:extLst>
              <a:ext uri="{FF2B5EF4-FFF2-40B4-BE49-F238E27FC236}">
                <a16:creationId xmlns:a16="http://schemas.microsoft.com/office/drawing/2014/main" id="{A36BE9C5-51C4-4109-BCCD-BF0A5E9B8277}"/>
              </a:ext>
            </a:extLst>
          </p:cNvPr>
          <p:cNvSpPr txBox="1"/>
          <p:nvPr/>
        </p:nvSpPr>
        <p:spPr>
          <a:xfrm>
            <a:off x="306659" y="401444"/>
            <a:ext cx="3359638" cy="646331"/>
          </a:xfrm>
          <a:prstGeom prst="rect">
            <a:avLst/>
          </a:prstGeom>
          <a:noFill/>
        </p:spPr>
        <p:txBody>
          <a:bodyPr wrap="none" rtlCol="0">
            <a:spAutoFit/>
          </a:bodyPr>
          <a:lstStyle/>
          <a:p>
            <a:r>
              <a:rPr lang="en-AU" sz="3600" b="1" dirty="0">
                <a:solidFill>
                  <a:srgbClr val="FF0000"/>
                </a:solidFill>
              </a:rPr>
              <a:t>Final reflections:</a:t>
            </a:r>
          </a:p>
        </p:txBody>
      </p:sp>
      <p:sp>
        <p:nvSpPr>
          <p:cNvPr id="2" name="TextBox 1">
            <a:extLst>
              <a:ext uri="{FF2B5EF4-FFF2-40B4-BE49-F238E27FC236}">
                <a16:creationId xmlns:a16="http://schemas.microsoft.com/office/drawing/2014/main" id="{88FFFF9C-FD08-4E18-AC25-F110A33FA592}"/>
              </a:ext>
            </a:extLst>
          </p:cNvPr>
          <p:cNvSpPr txBox="1"/>
          <p:nvPr/>
        </p:nvSpPr>
        <p:spPr>
          <a:xfrm>
            <a:off x="362416" y="1380046"/>
            <a:ext cx="9983368" cy="5632311"/>
          </a:xfrm>
          <a:prstGeom prst="rect">
            <a:avLst/>
          </a:prstGeom>
          <a:noFill/>
        </p:spPr>
        <p:txBody>
          <a:bodyPr wrap="square" rtlCol="0">
            <a:spAutoFit/>
          </a:bodyPr>
          <a:lstStyle/>
          <a:p>
            <a:pPr marL="457200" indent="-457200">
              <a:buFontTx/>
              <a:buAutoNum type="arabicPeriod"/>
            </a:pPr>
            <a:r>
              <a:rPr lang="en-AU" sz="2400" dirty="0"/>
              <a:t>Science is actually too complicated to simply read from a book, it’s something that needs to be experienced (empiricism?). So </a:t>
            </a:r>
            <a:r>
              <a:rPr lang="en-AU" sz="2400" b="1" dirty="0">
                <a:highlight>
                  <a:srgbClr val="FFFF00"/>
                </a:highlight>
              </a:rPr>
              <a:t>teach and learn science scientifically! Specifically, treat Science Extension as a trade apprenticeship in Science.</a:t>
            </a:r>
            <a:r>
              <a:rPr lang="en-AU" sz="2400" dirty="0"/>
              <a:t> Trust your teachers and learn from the experience of doing scientific research. </a:t>
            </a:r>
          </a:p>
          <a:p>
            <a:pPr marL="457200" indent="-457200">
              <a:buFontTx/>
              <a:buAutoNum type="arabicPeriod"/>
            </a:pPr>
            <a:r>
              <a:rPr lang="en-AU" sz="2400" dirty="0"/>
              <a:t>Recognise that while Science provides amazing answers and is a very effective method of working out truths about the physical/natural world, </a:t>
            </a:r>
            <a:r>
              <a:rPr lang="en-AU" sz="2400" b="1" dirty="0">
                <a:highlight>
                  <a:srgbClr val="FFFF00"/>
                </a:highlight>
              </a:rPr>
              <a:t>Science alone cannot provide the answer to every question.</a:t>
            </a:r>
            <a:r>
              <a:rPr lang="en-AU" sz="2400" b="1" dirty="0"/>
              <a:t> </a:t>
            </a:r>
            <a:r>
              <a:rPr lang="en-AU" sz="2400" dirty="0"/>
              <a:t>There is more to your existence and your knowledge than what Science alone can offer.</a:t>
            </a:r>
          </a:p>
          <a:p>
            <a:pPr marL="457200" indent="-457200">
              <a:buAutoNum type="arabicPeriod"/>
            </a:pPr>
            <a:r>
              <a:rPr lang="en-AU" sz="2400" dirty="0"/>
              <a:t>Celebrate that Science is a continually progressing field. </a:t>
            </a:r>
            <a:r>
              <a:rPr lang="en-AU" sz="2400" b="1" dirty="0">
                <a:highlight>
                  <a:srgbClr val="FFFF00"/>
                </a:highlight>
              </a:rPr>
              <a:t>Hold your views boldly, but also with humility by welcoming questioning and dissenting ideas.</a:t>
            </a:r>
            <a:r>
              <a:rPr lang="en-AU" sz="2400" dirty="0"/>
              <a:t> Science is complex, we can’t be sure we’ve make the right assumptions when deciding between competing theories. Most Scientific knowledge of today will be either falsified or at best superseded by more precise theories as the process continues. </a:t>
            </a:r>
          </a:p>
        </p:txBody>
      </p:sp>
    </p:spTree>
    <p:extLst>
      <p:ext uri="{BB962C8B-B14F-4D97-AF65-F5344CB8AC3E}">
        <p14:creationId xmlns:p14="http://schemas.microsoft.com/office/powerpoint/2010/main" val="2690843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5" name="TextBox 4">
            <a:extLst>
              <a:ext uri="{FF2B5EF4-FFF2-40B4-BE49-F238E27FC236}">
                <a16:creationId xmlns:a16="http://schemas.microsoft.com/office/drawing/2014/main" id="{E19026BC-96F0-4A7F-9902-D4EBC2A19172}"/>
              </a:ext>
            </a:extLst>
          </p:cNvPr>
          <p:cNvSpPr txBox="1"/>
          <p:nvPr/>
        </p:nvSpPr>
        <p:spPr>
          <a:xfrm>
            <a:off x="1315844" y="2325029"/>
            <a:ext cx="184731" cy="393954"/>
          </a:xfrm>
          <a:prstGeom prst="rect">
            <a:avLst/>
          </a:prstGeom>
          <a:noFill/>
        </p:spPr>
        <p:txBody>
          <a:bodyPr wrap="none" rtlCol="0">
            <a:spAutoFit/>
          </a:bodyPr>
          <a:lstStyle/>
          <a:p>
            <a:endParaRPr lang="en-AU" dirty="0"/>
          </a:p>
        </p:txBody>
      </p:sp>
      <p:sp>
        <p:nvSpPr>
          <p:cNvPr id="18" name="TextBox 17">
            <a:extLst>
              <a:ext uri="{FF2B5EF4-FFF2-40B4-BE49-F238E27FC236}">
                <a16:creationId xmlns:a16="http://schemas.microsoft.com/office/drawing/2014/main" id="{A36BE9C5-51C4-4109-BCCD-BF0A5E9B8277}"/>
              </a:ext>
            </a:extLst>
          </p:cNvPr>
          <p:cNvSpPr txBox="1"/>
          <p:nvPr/>
        </p:nvSpPr>
        <p:spPr>
          <a:xfrm>
            <a:off x="306659" y="401444"/>
            <a:ext cx="1334020" cy="646331"/>
          </a:xfrm>
          <a:prstGeom prst="rect">
            <a:avLst/>
          </a:prstGeom>
          <a:noFill/>
        </p:spPr>
        <p:txBody>
          <a:bodyPr wrap="none" rtlCol="0">
            <a:spAutoFit/>
          </a:bodyPr>
          <a:lstStyle/>
          <a:p>
            <a:r>
              <a:rPr lang="en-AU" sz="3600" b="1" dirty="0">
                <a:solidFill>
                  <a:srgbClr val="FF0000"/>
                </a:solidFill>
              </a:rPr>
              <a:t>Close:</a:t>
            </a:r>
          </a:p>
        </p:txBody>
      </p:sp>
      <p:sp>
        <p:nvSpPr>
          <p:cNvPr id="2" name="TextBox 1">
            <a:extLst>
              <a:ext uri="{FF2B5EF4-FFF2-40B4-BE49-F238E27FC236}">
                <a16:creationId xmlns:a16="http://schemas.microsoft.com/office/drawing/2014/main" id="{88FFFF9C-FD08-4E18-AC25-F110A33FA592}"/>
              </a:ext>
            </a:extLst>
          </p:cNvPr>
          <p:cNvSpPr txBox="1"/>
          <p:nvPr/>
        </p:nvSpPr>
        <p:spPr>
          <a:xfrm>
            <a:off x="362416" y="1380046"/>
            <a:ext cx="9983368" cy="4893647"/>
          </a:xfrm>
          <a:prstGeom prst="rect">
            <a:avLst/>
          </a:prstGeom>
          <a:noFill/>
        </p:spPr>
        <p:txBody>
          <a:bodyPr wrap="square" rtlCol="0">
            <a:spAutoFit/>
          </a:bodyPr>
          <a:lstStyle/>
          <a:p>
            <a:pPr marL="457200" indent="-457200">
              <a:buFontTx/>
              <a:buAutoNum type="arabicPeriod"/>
            </a:pPr>
            <a:r>
              <a:rPr lang="en-AU" sz="2400" b="1" dirty="0"/>
              <a:t>To students sitting the exam on Wednesday</a:t>
            </a:r>
            <a:r>
              <a:rPr lang="en-AU" sz="2400" dirty="0"/>
              <a:t>, congratulations on an amazing year as the inaugural Science Extension cohort. We pray that you will prepare and perform well on the exam and more importantly that you will use the skills you have gained for good whatever you may choose to do.</a:t>
            </a:r>
          </a:p>
          <a:p>
            <a:pPr marL="457200" indent="-457200">
              <a:buFontTx/>
              <a:buAutoNum type="arabicPeriod"/>
            </a:pPr>
            <a:r>
              <a:rPr lang="en-AU" sz="2400" b="1" dirty="0"/>
              <a:t>To teachers and students starting the Science Extension course</a:t>
            </a:r>
            <a:r>
              <a:rPr lang="en-AU" sz="2400" dirty="0"/>
              <a:t>, we hope that this is not overwhelming, but encouraging that you get to explore some fundamental truths through participating in the scientific community as scientists in high schools! We look forward to seeing the great work you are able to produce.</a:t>
            </a:r>
          </a:p>
          <a:p>
            <a:pPr marL="457200" indent="-457200">
              <a:buFontTx/>
              <a:buAutoNum type="arabicPeriod"/>
            </a:pPr>
            <a:r>
              <a:rPr lang="en-AU" sz="2400" b="1" dirty="0"/>
              <a:t>To teachers</a:t>
            </a:r>
            <a:r>
              <a:rPr lang="en-AU" sz="2400" dirty="0"/>
              <a:t>, thank you for joining our Science Extension classroom. We hope that the spirit of collaboration demonstrated tonight will inspire and encourage you to continue to collaborate freely with many on this invaluable task that we have to educate young minds.</a:t>
            </a:r>
          </a:p>
        </p:txBody>
      </p:sp>
    </p:spTree>
    <p:extLst>
      <p:ext uri="{BB962C8B-B14F-4D97-AF65-F5344CB8AC3E}">
        <p14:creationId xmlns:p14="http://schemas.microsoft.com/office/powerpoint/2010/main" val="1670422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pic>
        <p:nvPicPr>
          <p:cNvPr id="5" name="Picture 4">
            <a:extLst>
              <a:ext uri="{FF2B5EF4-FFF2-40B4-BE49-F238E27FC236}">
                <a16:creationId xmlns:a16="http://schemas.microsoft.com/office/drawing/2014/main" id="{2E53B932-F636-44EA-8D1D-1FCF47A29BE0}"/>
              </a:ext>
            </a:extLst>
          </p:cNvPr>
          <p:cNvPicPr>
            <a:picLocks noChangeAspect="1"/>
          </p:cNvPicPr>
          <p:nvPr/>
        </p:nvPicPr>
        <p:blipFill rotWithShape="1">
          <a:blip r:embed="rId3"/>
          <a:srcRect b="1305"/>
          <a:stretch/>
        </p:blipFill>
        <p:spPr>
          <a:xfrm>
            <a:off x="-1" y="1343473"/>
            <a:ext cx="10691813" cy="4809133"/>
          </a:xfrm>
          <a:prstGeom prst="rect">
            <a:avLst/>
          </a:prstGeom>
        </p:spPr>
      </p:pic>
      <p:sp>
        <p:nvSpPr>
          <p:cNvPr id="7" name="TextBox 6">
            <a:extLst>
              <a:ext uri="{FF2B5EF4-FFF2-40B4-BE49-F238E27FC236}">
                <a16:creationId xmlns:a16="http://schemas.microsoft.com/office/drawing/2014/main" id="{675E0BDC-086D-411A-8E43-778689F635DB}"/>
              </a:ext>
            </a:extLst>
          </p:cNvPr>
          <p:cNvSpPr txBox="1"/>
          <p:nvPr/>
        </p:nvSpPr>
        <p:spPr>
          <a:xfrm>
            <a:off x="306659" y="401444"/>
            <a:ext cx="5316712" cy="646331"/>
          </a:xfrm>
          <a:prstGeom prst="rect">
            <a:avLst/>
          </a:prstGeom>
          <a:noFill/>
        </p:spPr>
        <p:txBody>
          <a:bodyPr wrap="none" rtlCol="0">
            <a:spAutoFit/>
          </a:bodyPr>
          <a:lstStyle/>
          <a:p>
            <a:r>
              <a:rPr lang="en-AU" sz="3600" b="1" dirty="0">
                <a:solidFill>
                  <a:srgbClr val="FF0000"/>
                </a:solidFill>
              </a:rPr>
              <a:t>Observations vs Inferences</a:t>
            </a:r>
          </a:p>
        </p:txBody>
      </p:sp>
    </p:spTree>
    <p:extLst>
      <p:ext uri="{BB962C8B-B14F-4D97-AF65-F5344CB8AC3E}">
        <p14:creationId xmlns:p14="http://schemas.microsoft.com/office/powerpoint/2010/main" val="3484673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2" name="TextBox 1">
            <a:extLst>
              <a:ext uri="{FF2B5EF4-FFF2-40B4-BE49-F238E27FC236}">
                <a16:creationId xmlns:a16="http://schemas.microsoft.com/office/drawing/2014/main" id="{6B564F12-54A2-4CC6-83FE-392D808B7631}"/>
              </a:ext>
            </a:extLst>
          </p:cNvPr>
          <p:cNvSpPr txBox="1"/>
          <p:nvPr/>
        </p:nvSpPr>
        <p:spPr>
          <a:xfrm>
            <a:off x="424543" y="476797"/>
            <a:ext cx="9004260" cy="2246769"/>
          </a:xfrm>
          <a:prstGeom prst="rect">
            <a:avLst/>
          </a:prstGeom>
          <a:noFill/>
        </p:spPr>
        <p:txBody>
          <a:bodyPr wrap="none" rtlCol="0">
            <a:spAutoFit/>
          </a:bodyPr>
          <a:lstStyle/>
          <a:p>
            <a:r>
              <a:rPr lang="en-AU" sz="2800" dirty="0"/>
              <a:t>Question: </a:t>
            </a:r>
          </a:p>
          <a:p>
            <a:r>
              <a:rPr lang="en-AU" sz="2800" dirty="0"/>
              <a:t>How do we know things?</a:t>
            </a:r>
          </a:p>
          <a:p>
            <a:endParaRPr lang="en-AU" sz="2800" dirty="0"/>
          </a:p>
          <a:p>
            <a:r>
              <a:rPr lang="en-AU" sz="2800" dirty="0"/>
              <a:t>An </a:t>
            </a:r>
            <a:r>
              <a:rPr lang="en-AU" sz="2800" b="1" dirty="0"/>
              <a:t>empiricist’s </a:t>
            </a:r>
            <a:r>
              <a:rPr lang="en-AU" sz="2800" dirty="0"/>
              <a:t>answer: </a:t>
            </a:r>
          </a:p>
          <a:p>
            <a:r>
              <a:rPr lang="en-AU" sz="2800" dirty="0"/>
              <a:t>We know all things through our experiences of sensing them.</a:t>
            </a:r>
          </a:p>
        </p:txBody>
      </p:sp>
    </p:spTree>
    <p:extLst>
      <p:ext uri="{BB962C8B-B14F-4D97-AF65-F5344CB8AC3E}">
        <p14:creationId xmlns:p14="http://schemas.microsoft.com/office/powerpoint/2010/main" val="3693945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2" name="TextBox 1">
            <a:extLst>
              <a:ext uri="{FF2B5EF4-FFF2-40B4-BE49-F238E27FC236}">
                <a16:creationId xmlns:a16="http://schemas.microsoft.com/office/drawing/2014/main" id="{6B564F12-54A2-4CC6-83FE-392D808B7631}"/>
              </a:ext>
            </a:extLst>
          </p:cNvPr>
          <p:cNvSpPr txBox="1"/>
          <p:nvPr/>
        </p:nvSpPr>
        <p:spPr>
          <a:xfrm>
            <a:off x="424543" y="476797"/>
            <a:ext cx="9004260" cy="2246769"/>
          </a:xfrm>
          <a:prstGeom prst="rect">
            <a:avLst/>
          </a:prstGeom>
          <a:noFill/>
        </p:spPr>
        <p:txBody>
          <a:bodyPr wrap="none" rtlCol="0">
            <a:spAutoFit/>
          </a:bodyPr>
          <a:lstStyle/>
          <a:p>
            <a:r>
              <a:rPr lang="en-AU" sz="2800" dirty="0"/>
              <a:t>Question: </a:t>
            </a:r>
          </a:p>
          <a:p>
            <a:r>
              <a:rPr lang="en-AU" sz="2800" dirty="0"/>
              <a:t>How do we know things?</a:t>
            </a:r>
          </a:p>
          <a:p>
            <a:endParaRPr lang="en-AU" sz="2800" dirty="0"/>
          </a:p>
          <a:p>
            <a:r>
              <a:rPr lang="en-AU" sz="2800" dirty="0"/>
              <a:t>An </a:t>
            </a:r>
            <a:r>
              <a:rPr lang="en-AU" sz="2800" b="1" dirty="0"/>
              <a:t>empiricist’s </a:t>
            </a:r>
            <a:r>
              <a:rPr lang="en-AU" sz="2800" dirty="0"/>
              <a:t>answer: </a:t>
            </a:r>
          </a:p>
          <a:p>
            <a:r>
              <a:rPr lang="en-AU" sz="2800" dirty="0"/>
              <a:t>We know all things through our experiences of sensing them.</a:t>
            </a:r>
          </a:p>
        </p:txBody>
      </p:sp>
      <p:sp>
        <p:nvSpPr>
          <p:cNvPr id="3" name="Rectangle 2">
            <a:extLst>
              <a:ext uri="{FF2B5EF4-FFF2-40B4-BE49-F238E27FC236}">
                <a16:creationId xmlns:a16="http://schemas.microsoft.com/office/drawing/2014/main" id="{C909BBE3-963D-40C5-90B2-A180F9DDA8E8}"/>
              </a:ext>
            </a:extLst>
          </p:cNvPr>
          <p:cNvSpPr/>
          <p:nvPr/>
        </p:nvSpPr>
        <p:spPr>
          <a:xfrm>
            <a:off x="5581185" y="234175"/>
            <a:ext cx="4566425" cy="16838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dirty="0"/>
              <a:t>This question is at the heart of </a:t>
            </a:r>
            <a:r>
              <a:rPr lang="en-AU" sz="3200" b="1" u="sng" dirty="0"/>
              <a:t>epistemology</a:t>
            </a:r>
            <a:endParaRPr lang="en-AU" sz="2400" b="1" u="sng" dirty="0"/>
          </a:p>
        </p:txBody>
      </p:sp>
      <p:cxnSp>
        <p:nvCxnSpPr>
          <p:cNvPr id="6" name="Straight Arrow Connector 5">
            <a:extLst>
              <a:ext uri="{FF2B5EF4-FFF2-40B4-BE49-F238E27FC236}">
                <a16:creationId xmlns:a16="http://schemas.microsoft.com/office/drawing/2014/main" id="{E0FEC84D-62F6-4EB3-99B7-15CCEFFD7282}"/>
              </a:ext>
            </a:extLst>
          </p:cNvPr>
          <p:cNvCxnSpPr>
            <a:cxnSpLocks/>
          </p:cNvCxnSpPr>
          <p:nvPr/>
        </p:nvCxnSpPr>
        <p:spPr>
          <a:xfrm flipH="1">
            <a:off x="4293221" y="847493"/>
            <a:ext cx="1215481" cy="31223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26936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5" name="TextBox 4">
            <a:extLst>
              <a:ext uri="{FF2B5EF4-FFF2-40B4-BE49-F238E27FC236}">
                <a16:creationId xmlns:a16="http://schemas.microsoft.com/office/drawing/2014/main" id="{E19026BC-96F0-4A7F-9902-D4EBC2A19172}"/>
              </a:ext>
            </a:extLst>
          </p:cNvPr>
          <p:cNvSpPr txBox="1"/>
          <p:nvPr/>
        </p:nvSpPr>
        <p:spPr>
          <a:xfrm>
            <a:off x="1315844" y="2325029"/>
            <a:ext cx="184731" cy="393954"/>
          </a:xfrm>
          <a:prstGeom prst="rect">
            <a:avLst/>
          </a:prstGeom>
          <a:noFill/>
        </p:spPr>
        <p:txBody>
          <a:bodyPr wrap="none" rtlCol="0">
            <a:spAutoFit/>
          </a:bodyPr>
          <a:lstStyle/>
          <a:p>
            <a:endParaRPr lang="en-AU" dirty="0"/>
          </a:p>
        </p:txBody>
      </p:sp>
      <p:pic>
        <p:nvPicPr>
          <p:cNvPr id="17" name="Picture 16">
            <a:extLst>
              <a:ext uri="{FF2B5EF4-FFF2-40B4-BE49-F238E27FC236}">
                <a16:creationId xmlns:a16="http://schemas.microsoft.com/office/drawing/2014/main" id="{53F0AD01-4C3A-4E0E-AAA6-C3D8CA01EEC7}"/>
              </a:ext>
            </a:extLst>
          </p:cNvPr>
          <p:cNvPicPr>
            <a:picLocks noChangeAspect="1"/>
          </p:cNvPicPr>
          <p:nvPr/>
        </p:nvPicPr>
        <p:blipFill>
          <a:blip r:embed="rId3"/>
          <a:stretch>
            <a:fillRect/>
          </a:stretch>
        </p:blipFill>
        <p:spPr>
          <a:xfrm>
            <a:off x="-1" y="1863642"/>
            <a:ext cx="10691813" cy="3832390"/>
          </a:xfrm>
          <a:prstGeom prst="rect">
            <a:avLst/>
          </a:prstGeom>
        </p:spPr>
      </p:pic>
      <p:sp>
        <p:nvSpPr>
          <p:cNvPr id="18" name="TextBox 17">
            <a:extLst>
              <a:ext uri="{FF2B5EF4-FFF2-40B4-BE49-F238E27FC236}">
                <a16:creationId xmlns:a16="http://schemas.microsoft.com/office/drawing/2014/main" id="{A36BE9C5-51C4-4109-BCCD-BF0A5E9B8277}"/>
              </a:ext>
            </a:extLst>
          </p:cNvPr>
          <p:cNvSpPr txBox="1"/>
          <p:nvPr/>
        </p:nvSpPr>
        <p:spPr>
          <a:xfrm>
            <a:off x="306659" y="401444"/>
            <a:ext cx="7501413" cy="646331"/>
          </a:xfrm>
          <a:prstGeom prst="rect">
            <a:avLst/>
          </a:prstGeom>
          <a:noFill/>
        </p:spPr>
        <p:txBody>
          <a:bodyPr wrap="none" rtlCol="0">
            <a:spAutoFit/>
          </a:bodyPr>
          <a:lstStyle/>
          <a:p>
            <a:r>
              <a:rPr lang="en-AU" sz="3600" b="1" dirty="0">
                <a:solidFill>
                  <a:srgbClr val="FF0000"/>
                </a:solidFill>
              </a:rPr>
              <a:t>Aside – the Science Extension Syllabus</a:t>
            </a:r>
          </a:p>
        </p:txBody>
      </p:sp>
    </p:spTree>
    <p:extLst>
      <p:ext uri="{BB962C8B-B14F-4D97-AF65-F5344CB8AC3E}">
        <p14:creationId xmlns:p14="http://schemas.microsoft.com/office/powerpoint/2010/main" val="1543047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2" name="TextBox 1">
            <a:extLst>
              <a:ext uri="{FF2B5EF4-FFF2-40B4-BE49-F238E27FC236}">
                <a16:creationId xmlns:a16="http://schemas.microsoft.com/office/drawing/2014/main" id="{6B564F12-54A2-4CC6-83FE-392D808B7631}"/>
              </a:ext>
            </a:extLst>
          </p:cNvPr>
          <p:cNvSpPr txBox="1"/>
          <p:nvPr/>
        </p:nvSpPr>
        <p:spPr>
          <a:xfrm>
            <a:off x="424543" y="476797"/>
            <a:ext cx="9004260" cy="2246769"/>
          </a:xfrm>
          <a:prstGeom prst="rect">
            <a:avLst/>
          </a:prstGeom>
          <a:noFill/>
        </p:spPr>
        <p:txBody>
          <a:bodyPr wrap="none" rtlCol="0">
            <a:spAutoFit/>
          </a:bodyPr>
          <a:lstStyle/>
          <a:p>
            <a:r>
              <a:rPr lang="en-AU" sz="2800" dirty="0"/>
              <a:t>Question: </a:t>
            </a:r>
          </a:p>
          <a:p>
            <a:r>
              <a:rPr lang="en-AU" sz="2800" dirty="0"/>
              <a:t>How do we know things?</a:t>
            </a:r>
          </a:p>
          <a:p>
            <a:endParaRPr lang="en-AU" sz="2800" dirty="0"/>
          </a:p>
          <a:p>
            <a:r>
              <a:rPr lang="en-AU" sz="2800" dirty="0"/>
              <a:t>An </a:t>
            </a:r>
            <a:r>
              <a:rPr lang="en-AU" sz="2800" b="1" dirty="0"/>
              <a:t>empiricist’s </a:t>
            </a:r>
            <a:r>
              <a:rPr lang="en-AU" sz="2800" dirty="0"/>
              <a:t>answer: </a:t>
            </a:r>
          </a:p>
          <a:p>
            <a:r>
              <a:rPr lang="en-AU" sz="2800" dirty="0"/>
              <a:t>We know all things through our experiences of sensing them.</a:t>
            </a:r>
          </a:p>
        </p:txBody>
      </p:sp>
      <p:sp>
        <p:nvSpPr>
          <p:cNvPr id="3" name="Rectangle 2">
            <a:extLst>
              <a:ext uri="{FF2B5EF4-FFF2-40B4-BE49-F238E27FC236}">
                <a16:creationId xmlns:a16="http://schemas.microsoft.com/office/drawing/2014/main" id="{C909BBE3-963D-40C5-90B2-A180F9DDA8E8}"/>
              </a:ext>
            </a:extLst>
          </p:cNvPr>
          <p:cNvSpPr/>
          <p:nvPr/>
        </p:nvSpPr>
        <p:spPr>
          <a:xfrm>
            <a:off x="5581185" y="234175"/>
            <a:ext cx="4566425" cy="16838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dirty="0"/>
              <a:t>This question is at the heart of </a:t>
            </a:r>
            <a:r>
              <a:rPr lang="en-AU" sz="3200" b="1" u="sng" dirty="0"/>
              <a:t>epistemology</a:t>
            </a:r>
            <a:endParaRPr lang="en-AU" sz="2400" b="1" u="sng" dirty="0"/>
          </a:p>
        </p:txBody>
      </p:sp>
      <p:cxnSp>
        <p:nvCxnSpPr>
          <p:cNvPr id="6" name="Straight Arrow Connector 5">
            <a:extLst>
              <a:ext uri="{FF2B5EF4-FFF2-40B4-BE49-F238E27FC236}">
                <a16:creationId xmlns:a16="http://schemas.microsoft.com/office/drawing/2014/main" id="{E0FEC84D-62F6-4EB3-99B7-15CCEFFD7282}"/>
              </a:ext>
            </a:extLst>
          </p:cNvPr>
          <p:cNvCxnSpPr>
            <a:cxnSpLocks/>
          </p:cNvCxnSpPr>
          <p:nvPr/>
        </p:nvCxnSpPr>
        <p:spPr>
          <a:xfrm flipH="1">
            <a:off x="4293221" y="847493"/>
            <a:ext cx="1215481" cy="31223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67866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F412BD-8182-4320-95FC-0C2E7C138AB9}"/>
              </a:ext>
            </a:extLst>
          </p:cNvPr>
          <p:cNvPicPr>
            <a:picLocks noGrp="1" noChangeAspect="1"/>
          </p:cNvPicPr>
          <p:nvPr>
            <p:ph idx="1"/>
          </p:nvPr>
        </p:nvPicPr>
        <p:blipFill rotWithShape="1">
          <a:blip r:embed="rId2"/>
          <a:srcRect l="4533" r="1" b="1"/>
          <a:stretch/>
        </p:blipFill>
        <p:spPr>
          <a:xfrm>
            <a:off x="20" y="10"/>
            <a:ext cx="10691792" cy="7559665"/>
          </a:xfrm>
          <a:prstGeom prst="rect">
            <a:avLst/>
          </a:prstGeom>
        </p:spPr>
      </p:pic>
      <p:sp>
        <p:nvSpPr>
          <p:cNvPr id="2" name="TextBox 1">
            <a:extLst>
              <a:ext uri="{FF2B5EF4-FFF2-40B4-BE49-F238E27FC236}">
                <a16:creationId xmlns:a16="http://schemas.microsoft.com/office/drawing/2014/main" id="{6B564F12-54A2-4CC6-83FE-392D808B7631}"/>
              </a:ext>
            </a:extLst>
          </p:cNvPr>
          <p:cNvSpPr txBox="1"/>
          <p:nvPr/>
        </p:nvSpPr>
        <p:spPr>
          <a:xfrm>
            <a:off x="424543" y="476797"/>
            <a:ext cx="9086013" cy="6986528"/>
          </a:xfrm>
          <a:prstGeom prst="rect">
            <a:avLst/>
          </a:prstGeom>
          <a:noFill/>
        </p:spPr>
        <p:txBody>
          <a:bodyPr wrap="none" rtlCol="0">
            <a:spAutoFit/>
          </a:bodyPr>
          <a:lstStyle/>
          <a:p>
            <a:r>
              <a:rPr lang="en-AU" sz="2800" dirty="0"/>
              <a:t>Question: </a:t>
            </a:r>
          </a:p>
          <a:p>
            <a:r>
              <a:rPr lang="en-AU" sz="2800" dirty="0"/>
              <a:t>How do we know things?</a:t>
            </a:r>
          </a:p>
          <a:p>
            <a:endParaRPr lang="en-AU" sz="2800" dirty="0"/>
          </a:p>
          <a:p>
            <a:r>
              <a:rPr lang="en-AU" sz="2800" dirty="0"/>
              <a:t>An </a:t>
            </a:r>
            <a:r>
              <a:rPr lang="en-AU" sz="2800" b="1" dirty="0"/>
              <a:t>empiricist’s </a:t>
            </a:r>
            <a:r>
              <a:rPr lang="en-AU" sz="2800" dirty="0"/>
              <a:t>answer: </a:t>
            </a:r>
          </a:p>
          <a:p>
            <a:r>
              <a:rPr lang="en-AU" sz="2800" dirty="0"/>
              <a:t>We know all things through our experiences of sensing them.</a:t>
            </a:r>
          </a:p>
          <a:p>
            <a:endParaRPr lang="en-AU" sz="2800" dirty="0"/>
          </a:p>
          <a:p>
            <a:r>
              <a:rPr lang="en-AU" sz="2800" dirty="0"/>
              <a:t>A </a:t>
            </a:r>
            <a:r>
              <a:rPr lang="en-AU" sz="2800" b="1" dirty="0"/>
              <a:t>rationalist’s </a:t>
            </a:r>
            <a:r>
              <a:rPr lang="en-AU" sz="2800" dirty="0"/>
              <a:t>answer: </a:t>
            </a:r>
          </a:p>
          <a:p>
            <a:r>
              <a:rPr lang="en-AU" sz="2800" dirty="0"/>
              <a:t>We know all things through reason and logic.</a:t>
            </a:r>
          </a:p>
          <a:p>
            <a:endParaRPr lang="en-AU" sz="2800" dirty="0"/>
          </a:p>
          <a:p>
            <a:r>
              <a:rPr lang="en-AU" sz="2800" dirty="0"/>
              <a:t>Further answers:</a:t>
            </a:r>
          </a:p>
          <a:p>
            <a:r>
              <a:rPr lang="en-AU" sz="2800" dirty="0"/>
              <a:t> - We know through our emptions</a:t>
            </a:r>
          </a:p>
          <a:p>
            <a:r>
              <a:rPr lang="en-AU" sz="2800" dirty="0"/>
              <a:t> - We can only construct meaning through language</a:t>
            </a:r>
          </a:p>
          <a:p>
            <a:r>
              <a:rPr lang="en-AU" sz="2800" dirty="0"/>
              <a:t> - We know things through imagination</a:t>
            </a:r>
          </a:p>
          <a:p>
            <a:r>
              <a:rPr lang="en-AU" sz="2800" dirty="0"/>
              <a:t> - We know through intuition</a:t>
            </a:r>
          </a:p>
          <a:p>
            <a:r>
              <a:rPr lang="en-AU" sz="2800" dirty="0"/>
              <a:t> - We know through memory</a:t>
            </a:r>
          </a:p>
          <a:p>
            <a:r>
              <a:rPr lang="en-AU" sz="2800" dirty="0"/>
              <a:t> - We know things when we believe they are true</a:t>
            </a:r>
          </a:p>
        </p:txBody>
      </p:sp>
      <p:sp>
        <p:nvSpPr>
          <p:cNvPr id="3" name="Rectangle 2">
            <a:extLst>
              <a:ext uri="{FF2B5EF4-FFF2-40B4-BE49-F238E27FC236}">
                <a16:creationId xmlns:a16="http://schemas.microsoft.com/office/drawing/2014/main" id="{C909BBE3-963D-40C5-90B2-A180F9DDA8E8}"/>
              </a:ext>
            </a:extLst>
          </p:cNvPr>
          <p:cNvSpPr/>
          <p:nvPr/>
        </p:nvSpPr>
        <p:spPr>
          <a:xfrm>
            <a:off x="5581185" y="234175"/>
            <a:ext cx="4566425" cy="16838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dirty="0"/>
              <a:t>This question is at the heart of </a:t>
            </a:r>
            <a:r>
              <a:rPr lang="en-AU" sz="3200" b="1" u="sng" dirty="0"/>
              <a:t>epistemology</a:t>
            </a:r>
            <a:endParaRPr lang="en-AU" sz="2400" b="1" u="sng" dirty="0"/>
          </a:p>
        </p:txBody>
      </p:sp>
      <p:cxnSp>
        <p:nvCxnSpPr>
          <p:cNvPr id="6" name="Straight Arrow Connector 5">
            <a:extLst>
              <a:ext uri="{FF2B5EF4-FFF2-40B4-BE49-F238E27FC236}">
                <a16:creationId xmlns:a16="http://schemas.microsoft.com/office/drawing/2014/main" id="{E0FEC84D-62F6-4EB3-99B7-15CCEFFD7282}"/>
              </a:ext>
            </a:extLst>
          </p:cNvPr>
          <p:cNvCxnSpPr>
            <a:cxnSpLocks/>
          </p:cNvCxnSpPr>
          <p:nvPr/>
        </p:nvCxnSpPr>
        <p:spPr>
          <a:xfrm flipH="1">
            <a:off x="4293221" y="847493"/>
            <a:ext cx="1215481" cy="31223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76465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2" end="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13" end="1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14" end="1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1120</TotalTime>
  <Words>2356</Words>
  <Application>Microsoft Office PowerPoint</Application>
  <PresentationFormat>Custom</PresentationFormat>
  <Paragraphs>209</Paragraphs>
  <Slides>31</Slides>
  <Notes>1</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“Each Way of Knowing provides a particular way of producing or accessing knowledge. Whilst an individual understanding and analysis of each of them is expected, the IB emphasizes that it is also important to see how they work in collaboration with each other and, what role they play in each Area of Knowledge.”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Hill</dc:creator>
  <cp:lastModifiedBy>Susan Layton</cp:lastModifiedBy>
  <cp:revision>41</cp:revision>
  <dcterms:created xsi:type="dcterms:W3CDTF">2019-10-27T11:58:53Z</dcterms:created>
  <dcterms:modified xsi:type="dcterms:W3CDTF">2019-10-29T02:34:11Z</dcterms:modified>
</cp:coreProperties>
</file>